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9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1544" r:id="rId6"/>
    <p:sldId id="1545" r:id="rId7"/>
    <p:sldId id="1340" r:id="rId8"/>
    <p:sldId id="1547" r:id="rId9"/>
    <p:sldId id="1548" r:id="rId10"/>
    <p:sldId id="1421" r:id="rId11"/>
    <p:sldId id="1549" r:id="rId12"/>
    <p:sldId id="1348" r:id="rId13"/>
    <p:sldId id="1349" r:id="rId14"/>
    <p:sldId id="1350" r:id="rId15"/>
    <p:sldId id="1534" r:id="rId16"/>
    <p:sldId id="1556" r:id="rId17"/>
    <p:sldId id="1557" r:id="rId18"/>
    <p:sldId id="1570" r:id="rId19"/>
    <p:sldId id="1351" r:id="rId20"/>
    <p:sldId id="1416" r:id="rId21"/>
    <p:sldId id="1289" r:id="rId22"/>
    <p:sldId id="1418" r:id="rId23"/>
    <p:sldId id="1419" r:id="rId24"/>
    <p:sldId id="1540" r:id="rId25"/>
    <p:sldId id="1358" r:id="rId26"/>
    <p:sldId id="1420" r:id="rId27"/>
    <p:sldId id="1481" r:id="rId28"/>
    <p:sldId id="1433" r:id="rId29"/>
    <p:sldId id="1431" r:id="rId30"/>
    <p:sldId id="1432" r:id="rId31"/>
    <p:sldId id="1495" r:id="rId32"/>
    <p:sldId id="1504" r:id="rId33"/>
    <p:sldId id="1363" r:id="rId34"/>
    <p:sldId id="1482" r:id="rId35"/>
    <p:sldId id="1458" r:id="rId36"/>
    <p:sldId id="1506" r:id="rId37"/>
    <p:sldId id="1527" r:id="rId38"/>
    <p:sldId id="1536" r:id="rId39"/>
    <p:sldId id="1368" r:id="rId40"/>
    <p:sldId id="1369" r:id="rId41"/>
    <p:sldId id="1372" r:id="rId42"/>
    <p:sldId id="1472" r:id="rId43"/>
    <p:sldId id="1450" r:id="rId44"/>
    <p:sldId id="1526" r:id="rId45"/>
    <p:sldId id="1459" r:id="rId46"/>
    <p:sldId id="1451" r:id="rId4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9"/>
      <p:bold r:id="rId49"/>
      <p:italic r:id="rId49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0">
          <p15:clr>
            <a:srgbClr val="000000"/>
          </p15:clr>
        </p15:guide>
        <p15:guide id="2" pos="5759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009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2D8F76-D638-4042-BB12-247997B54703}">
  <a:tblStyle styleId="{F42D8F76-D638-4042-BB12-247997B5470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66"/>
    <p:restoredTop sz="85581"/>
  </p:normalViewPr>
  <p:slideViewPr>
    <p:cSldViewPr snapToGrid="0">
      <p:cViewPr varScale="1">
        <p:scale>
          <a:sx n="94" d="100"/>
          <a:sy n="94" d="100"/>
        </p:scale>
        <p:origin x="648" y="200"/>
      </p:cViewPr>
      <p:guideLst>
        <p:guide orient="horz" pos="160"/>
        <p:guide pos="57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81" d="100"/>
        <a:sy n="8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NUL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81942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1844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2603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endParaRPr lang="is-IS" sz="12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159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6710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c664f6a8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4c664f6a8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5" name="Google Shape;365;g4c664f6a8e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4480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3740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  <p:sp>
        <p:nvSpPr>
          <p:cNvPr id="388" name="Google Shape;38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1936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808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4c664f6a8e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4c664f6a8e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379" name="Google Shape;379;g4c664f6a8e_2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13734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803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8" name="Google Shape;2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6350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</p:txBody>
      </p:sp>
      <p:sp>
        <p:nvSpPr>
          <p:cNvPr id="388" name="Google Shape;38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057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1308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702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43737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9343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6615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c664f6a8e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4c664f6a8e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Google Shape;401;g4c664f6a8e_6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1638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c664f6a8e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4c664f6a8e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1" name="Google Shape;401;g4c664f6a8e_6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51533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7517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c664f6a8e_6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4c664f6a8e_6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1" name="Google Shape;401;g4c664f6a8e_6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5164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59417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38289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c664f6a8e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4c664f6a8e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g4c664f6a8e_1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33837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c664f6a8e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4c664f6a8e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g4c664f6a8e_1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15354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c664f6a8e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g4c664f6a8e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g4c664f6a8e_1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23754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7671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6023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45575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99165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2221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" name="Google Shape;28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2091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" name="Google Shape;2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35776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120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30677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4216B-AE34-422D-ABE3-AFB8DFF88363}" type="slidenum">
              <a:rPr lang="en-GB" smtClean="0"/>
              <a:pPr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3702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" name="Google Shape;95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1" name="Google Shape;951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1800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520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" name="Google Shape;27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6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446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990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" name="Google Shape;28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7207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07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 descr="OpenTargets_cover10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" y="0"/>
            <a:ext cx="9152759" cy="687482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85800" y="1211089"/>
            <a:ext cx="447200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693935" y="3971903"/>
            <a:ext cx="34821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9" name="Google Shape;19;p2" descr="CTI_OT_Primary_Logo_Wh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302" y="5954084"/>
            <a:ext cx="1623601" cy="59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3994500" cy="496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31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marL="914400" lvl="1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marL="1371600" lvl="2" indent="-381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2"/>
          </p:nvPr>
        </p:nvSpPr>
        <p:spPr>
          <a:xfrm>
            <a:off x="4692273" y="1600201"/>
            <a:ext cx="3994500" cy="496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318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marL="914400" lvl="1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marL="1371600" lvl="2" indent="-381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ctrTitle"/>
          </p:nvPr>
        </p:nvSpPr>
        <p:spPr>
          <a:xfrm>
            <a:off x="391613" y="449110"/>
            <a:ext cx="5208488" cy="249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2200"/>
              <a:buFont typeface="Arial"/>
              <a:buNone/>
              <a:defRPr sz="2200" b="1" i="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ubTitle" idx="1"/>
          </p:nvPr>
        </p:nvSpPr>
        <p:spPr>
          <a:xfrm>
            <a:off x="391613" y="695463"/>
            <a:ext cx="5208488" cy="17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lvl="0" algn="l">
              <a:spcBef>
                <a:spcPts val="220"/>
              </a:spcBef>
              <a:spcAft>
                <a:spcPts val="0"/>
              </a:spcAft>
              <a:buClr>
                <a:srgbClr val="376092"/>
              </a:buClr>
              <a:buSzPts val="1100"/>
              <a:buNone/>
              <a:defRPr sz="11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391613" y="68735"/>
            <a:ext cx="5208488" cy="9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marL="457200" lvl="0" indent="-228600" algn="l">
              <a:spcBef>
                <a:spcPts val="140"/>
              </a:spcBef>
              <a:spcAft>
                <a:spcPts val="0"/>
              </a:spcAft>
              <a:buClr>
                <a:srgbClr val="376092"/>
              </a:buClr>
              <a:buSzPts val="700"/>
              <a:buNone/>
              <a:defRPr sz="7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600"/>
              <a:buNone/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3"/>
          </p:nvPr>
        </p:nvSpPr>
        <p:spPr>
          <a:xfrm>
            <a:off x="391613" y="190219"/>
            <a:ext cx="5208488" cy="60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marL="457200" lvl="0" indent="-228600" algn="l">
              <a:spcBef>
                <a:spcPts val="80"/>
              </a:spcBef>
              <a:spcAft>
                <a:spcPts val="0"/>
              </a:spcAft>
              <a:buClr>
                <a:srgbClr val="376092"/>
              </a:buClr>
              <a:buSzPts val="400"/>
              <a:buNone/>
              <a:defRPr sz="4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"/>
              <a:buNone/>
              <a:defRPr sz="2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4"/>
          </p:nvPr>
        </p:nvSpPr>
        <p:spPr>
          <a:xfrm>
            <a:off x="391613" y="251251"/>
            <a:ext cx="5208488" cy="7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000" tIns="10000" rIns="20000" bIns="10000" anchor="t" anchorCtr="0"/>
          <a:lstStyle>
            <a:lvl1pPr marL="457200" lvl="0" indent="-228600" algn="l">
              <a:spcBef>
                <a:spcPts val="80"/>
              </a:spcBef>
              <a:spcAft>
                <a:spcPts val="0"/>
              </a:spcAft>
              <a:buClr>
                <a:srgbClr val="376092"/>
              </a:buClr>
              <a:buSzPts val="400"/>
              <a:buNone/>
              <a:defRPr sz="400">
                <a:solidFill>
                  <a:srgbClr val="3760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–"/>
              <a:defRPr sz="400"/>
            </a:lvl2pPr>
            <a:lvl3pPr marL="1371600" lvl="2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•"/>
              <a:defRPr sz="400"/>
            </a:lvl3pPr>
            <a:lvl4pPr marL="1828800" lvl="3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–"/>
              <a:defRPr sz="400"/>
            </a:lvl4pPr>
            <a:lvl5pPr marL="2286000" lvl="4" indent="-2540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"/>
              <a:buChar char="»"/>
              <a:defRPr sz="400"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descr="OpenTargets_cover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5730" y="429157"/>
            <a:ext cx="7867384" cy="603952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685800" y="1211089"/>
            <a:ext cx="447200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693935" y="3971903"/>
            <a:ext cx="34821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4" descr="CTI_OT_Primary_Logo_H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38586" y="6164637"/>
            <a:ext cx="1476001" cy="5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 descr="CTTV_slidepage_protein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ctrTitle"/>
          </p:nvPr>
        </p:nvSpPr>
        <p:spPr>
          <a:xfrm>
            <a:off x="457200" y="97595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6000"/>
              <a:buFont typeface="Gill Sans"/>
              <a:buNone/>
              <a:defRPr sz="60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457200" y="4342109"/>
            <a:ext cx="6400800" cy="108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366092"/>
              </a:buClr>
              <a:buSzPts val="2800"/>
              <a:buNone/>
              <a:defRPr sz="28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 descr="CTTV_slidepage_network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ctrTitle"/>
          </p:nvPr>
        </p:nvSpPr>
        <p:spPr>
          <a:xfrm>
            <a:off x="457200" y="97595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6000"/>
              <a:buFont typeface="Gill Sans"/>
              <a:buNone/>
              <a:defRPr sz="60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1"/>
          </p:nvPr>
        </p:nvSpPr>
        <p:spPr>
          <a:xfrm>
            <a:off x="457200" y="4342109"/>
            <a:ext cx="6400800" cy="108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366092"/>
              </a:buClr>
              <a:buSzPts val="2800"/>
              <a:buNone/>
              <a:defRPr sz="28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 descr="CTTV_slidepage_mol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>
            <a:spLocks noGrp="1"/>
          </p:cNvSpPr>
          <p:nvPr>
            <p:ph type="ctrTitle"/>
          </p:nvPr>
        </p:nvSpPr>
        <p:spPr>
          <a:xfrm>
            <a:off x="457200" y="975954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6000"/>
              <a:buFont typeface="Gill Sans"/>
              <a:buNone/>
              <a:defRPr sz="60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457200" y="4342109"/>
            <a:ext cx="6400800" cy="1088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rgbClr val="366092"/>
              </a:buClr>
              <a:buSzPts val="2800"/>
              <a:buNone/>
              <a:defRPr sz="2800" b="0" i="0">
                <a:solidFill>
                  <a:srgbClr val="36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57200" y="820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4000"/>
              <a:buFont typeface="Gill Sans"/>
              <a:buNone/>
              <a:defRPr sz="4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376092"/>
              </a:buClr>
              <a:buSzPts val="2400"/>
              <a:buChar char="•"/>
              <a:defRPr sz="24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2000"/>
              <a:buChar char="–"/>
              <a:defRPr sz="2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•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–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»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1" name="Google Shape;41;p8"/>
          <p:cNvCxnSpPr/>
          <p:nvPr/>
        </p:nvCxnSpPr>
        <p:spPr>
          <a:xfrm>
            <a:off x="0" y="115972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57200" y="820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4000"/>
              <a:buFont typeface="Gill Sans"/>
              <a:buNone/>
              <a:defRPr sz="4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376092"/>
              </a:buClr>
              <a:buSzPts val="2400"/>
              <a:buChar char="•"/>
              <a:defRPr sz="24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2000"/>
              <a:buChar char="–"/>
              <a:defRPr sz="2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•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–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»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376092"/>
              </a:buClr>
              <a:buSzPts val="2400"/>
              <a:buChar char="•"/>
              <a:defRPr sz="24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556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2000"/>
              <a:buChar char="–"/>
              <a:defRPr sz="2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•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–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Clr>
                <a:srgbClr val="376092"/>
              </a:buClr>
              <a:buSzPts val="1800"/>
              <a:buChar char="»"/>
              <a:defRPr sz="18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cxnSp>
        <p:nvCxnSpPr>
          <p:cNvPr id="46" name="Google Shape;46;p9"/>
          <p:cNvCxnSpPr/>
          <p:nvPr/>
        </p:nvCxnSpPr>
        <p:spPr>
          <a:xfrm>
            <a:off x="0" y="115972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457200" y="820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76092"/>
              </a:buClr>
              <a:buSzPts val="4000"/>
              <a:buFont typeface="Gill Sans"/>
              <a:buNone/>
              <a:defRPr sz="4000" b="0" i="0">
                <a:solidFill>
                  <a:srgbClr val="3760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9" name="Google Shape;49;p10"/>
          <p:cNvCxnSpPr/>
          <p:nvPr/>
        </p:nvCxnSpPr>
        <p:spPr>
          <a:xfrm>
            <a:off x="0" y="115972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rgetvalidation.org/target/ENSG0000007723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hyperlink" Target="https://www.targetvalidation.org/evidence/ENSG00000077238/EFO_0000341" TargetMode="External"/><Relationship Id="rId4" Type="http://schemas.openxmlformats.org/officeDocument/2006/relationships/hyperlink" Target="http://www.targetvalidation.org/diseaset/EFO_000022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docs.targetvalidation.org/data-sources/data-source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rgetvalidation.org/target/ENSG00000077238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hyperlink" Target="https://www.targetvalidation.org/evidence/ENSG00000077238/EFO_0000341" TargetMode="External"/><Relationship Id="rId4" Type="http://schemas.openxmlformats.org/officeDocument/2006/relationships/hyperlink" Target="http://www.targetvalidation.org/diseaset/EFO_0000228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targetvalidation.org/getting-started/scorin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rgetvalidation.org/target/ENSG00000077238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hyperlink" Target="https://www.targetvalidation.org/evidence/ENSG00000077238/EFO_0000341" TargetMode="External"/><Relationship Id="rId4" Type="http://schemas.openxmlformats.org/officeDocument/2006/relationships/hyperlink" Target="http://www.targetvalidation.org/diseaset/EFO_0000228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rgetvalidation.org/target/ENSG00000077238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hyperlink" Target="https://www.targetvalidation.org/evidence/ENSG00000077238/EFO_0000341" TargetMode="External"/><Relationship Id="rId4" Type="http://schemas.openxmlformats.org/officeDocument/2006/relationships/hyperlink" Target="http://www.targetvalidation.org/diseaset/%20EFO_0000341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targetvalidation.org/getting-started/getting-started/disease-profile" TargetMode="External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rgetvalidation.org/disease/EFO_0000685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ttv.gsk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argetvalidation.org/batch-search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targetvalidation.org/tutorials/python-client" TargetMode="External"/><Relationship Id="rId3" Type="http://schemas.openxmlformats.org/officeDocument/2006/relationships/hyperlink" Target="https://docs.targetvalidation.org/tutorials/rest-api" TargetMode="External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10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0.png"/><Relationship Id="rId5" Type="http://schemas.openxmlformats.org/officeDocument/2006/relationships/image" Target="../media/image76.png"/><Relationship Id="rId10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ttv.gsk.com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argetvalidation.org/" TargetMode="Externa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targets.org/job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argetvalidation.org/" TargetMode="Externa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>
            <a:spLocks noGrp="1"/>
          </p:cNvSpPr>
          <p:nvPr>
            <p:ph type="ctrTitle"/>
          </p:nvPr>
        </p:nvSpPr>
        <p:spPr>
          <a:xfrm>
            <a:off x="47044" y="415821"/>
            <a:ext cx="8830911" cy="233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FFFFFF"/>
              </a:buClr>
            </a:pPr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Open Targets: integrating genetics genomics and drug information for translational research and drug discovery</a:t>
            </a:r>
            <a:b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</a:br>
            <a:endParaRPr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46"/>
          <p:cNvSpPr txBox="1"/>
          <p:nvPr/>
        </p:nvSpPr>
        <p:spPr>
          <a:xfrm>
            <a:off x="47044" y="4870775"/>
            <a:ext cx="6959398" cy="93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lvl="0">
              <a:lnSpc>
                <a:spcPct val="90000"/>
              </a:lnSpc>
              <a:spcBef>
                <a:spcPts val="400"/>
              </a:spcBef>
            </a:pPr>
            <a:r>
              <a:rPr lang="en-US" sz="1600" dirty="0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EMBL-EBI | Open Targets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90000"/>
              </a:lnSpc>
              <a:spcBef>
                <a:spcPts val="400"/>
              </a:spcBef>
            </a:pPr>
            <a:r>
              <a:rPr lang="en-US" sz="1600" dirty="0" err="1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Wellcome</a:t>
            </a:r>
            <a:r>
              <a:rPr lang="en-US" sz="1600" dirty="0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Genome Campus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90000"/>
              </a:lnSpc>
              <a:spcBef>
                <a:spcPts val="400"/>
              </a:spcBef>
            </a:pPr>
            <a:r>
              <a:rPr lang="en-US" sz="1600" dirty="0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United Kingdom</a:t>
            </a:r>
          </a:p>
          <a:p>
            <a:pPr marL="0" marR="0" lvl="0" indent="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lang="en-BR" sz="2400" b="1" i="0" u="none" strike="noStrike" cap="none" dirty="0">
              <a:solidFill>
                <a:srgbClr val="F4F0E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7044" y="2365594"/>
            <a:ext cx="8249279" cy="1566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July 29</a:t>
            </a:r>
            <a:r>
              <a:rPr lang="en-US" sz="24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2020</a:t>
            </a:r>
          </a:p>
        </p:txBody>
      </p:sp>
      <p:sp>
        <p:nvSpPr>
          <p:cNvPr id="7" name="Google Shape;213;p46">
            <a:extLst>
              <a:ext uri="{FF2B5EF4-FFF2-40B4-BE49-F238E27FC236}">
                <a16:creationId xmlns:a16="http://schemas.microsoft.com/office/drawing/2014/main" id="{69DCFD9E-0D7B-1B44-954F-6B6F2CF451A3}"/>
              </a:ext>
            </a:extLst>
          </p:cNvPr>
          <p:cNvSpPr txBox="1"/>
          <p:nvPr/>
        </p:nvSpPr>
        <p:spPr>
          <a:xfrm>
            <a:off x="47044" y="3931871"/>
            <a:ext cx="6959398" cy="93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F4F0E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Denise Carvalho-Silva, PhD</a:t>
            </a:r>
            <a:endParaRPr lang="en-US" sz="2400" dirty="0">
              <a:latin typeface="Arial" panose="020B0604020202020204" pitchFamily="34" charset="0"/>
              <a:ea typeface="Helvetica Neue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/>
        </p:nvSpPr>
        <p:spPr>
          <a:xfrm>
            <a:off x="59912" y="389956"/>
            <a:ext cx="55762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What can you do with the Open Targets Platform?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6" name="Google Shape;336;p55"/>
          <p:cNvSpPr txBox="1"/>
          <p:nvPr/>
        </p:nvSpPr>
        <p:spPr>
          <a:xfrm>
            <a:off x="14" y="4821585"/>
            <a:ext cx="56361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 annotations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7" name="Google Shape;337;p55"/>
          <p:cNvSpPr txBox="1"/>
          <p:nvPr/>
        </p:nvSpPr>
        <p:spPr>
          <a:xfrm>
            <a:off x="14" y="3845834"/>
            <a:ext cx="74193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Target-disease associations (+ evidence + score)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9" name="Google Shape;339;p55"/>
          <p:cNvSpPr txBox="1"/>
          <p:nvPr/>
        </p:nvSpPr>
        <p:spPr>
          <a:xfrm>
            <a:off x="14" y="5819446"/>
            <a:ext cx="36687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annotations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0" name="Google Shape;340;p55"/>
          <p:cNvSpPr txBox="1"/>
          <p:nvPr/>
        </p:nvSpPr>
        <p:spPr>
          <a:xfrm>
            <a:off x="0" y="5238088"/>
            <a:ext cx="623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en-US" sz="1800" dirty="0">
                <a:hlinkClick r:id="rId3"/>
              </a:rPr>
              <a:t>https://www.targetvalidation.org/target/ENSG00000077238</a:t>
            </a: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1" name="Google Shape;341;p55"/>
          <p:cNvSpPr txBox="1"/>
          <p:nvPr/>
        </p:nvSpPr>
        <p:spPr>
          <a:xfrm>
            <a:off x="0" y="6183860"/>
            <a:ext cx="5959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4"/>
              </a:rPr>
              <a:t>http://www.targetvalidation.org/diseaset/</a:t>
            </a:r>
            <a:r>
              <a:rPr lang="en-US" sz="1800" dirty="0">
                <a:hlinkClick r:id="rId5"/>
              </a:rPr>
              <a:t> EFO_0000341</a:t>
            </a: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2" name="Google Shape;342;p55"/>
          <p:cNvSpPr txBox="1"/>
          <p:nvPr/>
        </p:nvSpPr>
        <p:spPr>
          <a:xfrm>
            <a:off x="0" y="4299674"/>
            <a:ext cx="8316009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en-US" sz="1800" dirty="0">
                <a:hlinkClick r:id="rId5"/>
              </a:rPr>
              <a:t>https://www.targetvalidation.org/evidence/ENSG00000077238/EFO_0000341</a:t>
            </a: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D3FA09-C26F-244D-A4ED-69EEC2513B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980" r="4142" b="870"/>
          <a:stretch/>
        </p:blipFill>
        <p:spPr>
          <a:xfrm>
            <a:off x="5320146" y="494890"/>
            <a:ext cx="3269673" cy="30467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34605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72518" t="8089" r="2837" b="11999"/>
          <a:stretch/>
        </p:blipFill>
        <p:spPr>
          <a:xfrm>
            <a:off x="28683531" y="37607828"/>
            <a:ext cx="1374636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37564" t="8089" r="37761" b="11999"/>
          <a:stretch/>
        </p:blipFill>
        <p:spPr>
          <a:xfrm>
            <a:off x="27027309" y="37607828"/>
            <a:ext cx="1376280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2738" t="8089" r="72437" b="11999"/>
          <a:stretch/>
        </p:blipFill>
        <p:spPr>
          <a:xfrm>
            <a:off x="25362744" y="37607828"/>
            <a:ext cx="1384623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72518" t="8089" r="2837" b="11999"/>
          <a:stretch/>
        </p:blipFill>
        <p:spPr>
          <a:xfrm>
            <a:off x="28835931" y="37760228"/>
            <a:ext cx="1374636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37564" t="8089" r="37761" b="11999"/>
          <a:stretch/>
        </p:blipFill>
        <p:spPr>
          <a:xfrm>
            <a:off x="27179709" y="37760228"/>
            <a:ext cx="1376280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2738" t="8089" r="72437" b="11999"/>
          <a:stretch/>
        </p:blipFill>
        <p:spPr>
          <a:xfrm>
            <a:off x="25515144" y="37760228"/>
            <a:ext cx="1384623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6" descr="Screen Shot 2017-06-09 at 11.12.15.png"/>
          <p:cNvPicPr preferRelativeResize="0"/>
          <p:nvPr/>
        </p:nvPicPr>
        <p:blipFill rotWithShape="1">
          <a:blip r:embed="rId3">
            <a:alphaModFix/>
          </a:blip>
          <a:srcRect l="2738" t="8089" r="72437" b="11999"/>
          <a:stretch/>
        </p:blipFill>
        <p:spPr>
          <a:xfrm>
            <a:off x="25667544" y="37912628"/>
            <a:ext cx="1384623" cy="136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6" descr="data_model.png"/>
          <p:cNvPicPr preferRelativeResize="0"/>
          <p:nvPr/>
        </p:nvPicPr>
        <p:blipFill rotWithShape="1">
          <a:blip r:embed="rId4">
            <a:alphaModFix/>
          </a:blip>
          <a:srcRect t="3258" b="5799"/>
          <a:stretch/>
        </p:blipFill>
        <p:spPr>
          <a:xfrm>
            <a:off x="2098544" y="2161849"/>
            <a:ext cx="4946912" cy="276612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6"/>
          <p:cNvSpPr txBox="1"/>
          <p:nvPr/>
        </p:nvSpPr>
        <p:spPr>
          <a:xfrm>
            <a:off x="854690" y="4881288"/>
            <a:ext cx="3314700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(protein and non-protein coding genes)</a:t>
            </a:r>
            <a:endParaRPr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57" name="Google Shape;357;p56"/>
          <p:cNvSpPr txBox="1"/>
          <p:nvPr/>
        </p:nvSpPr>
        <p:spPr>
          <a:xfrm>
            <a:off x="5772071" y="4869131"/>
            <a:ext cx="1748275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(rare and common)</a:t>
            </a:r>
            <a:endParaRPr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58" name="Google Shape;358;p56"/>
          <p:cNvSpPr txBox="1"/>
          <p:nvPr/>
        </p:nvSpPr>
        <p:spPr>
          <a:xfrm>
            <a:off x="3187073" y="1092611"/>
            <a:ext cx="2825592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Evidence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(variants, drugs, literature, </a:t>
            </a:r>
            <a:r>
              <a:rPr lang="en-US" dirty="0" err="1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etc</a:t>
            </a: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)</a:t>
            </a:r>
            <a:endParaRPr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60" name="Google Shape;360;p56"/>
          <p:cNvSpPr/>
          <p:nvPr/>
        </p:nvSpPr>
        <p:spPr>
          <a:xfrm>
            <a:off x="5957379" y="4297301"/>
            <a:ext cx="141118" cy="22059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E31D11-8F5F-114A-8F34-D0AAF455AA20}"/>
              </a:ext>
            </a:extLst>
          </p:cNvPr>
          <p:cNvSpPr/>
          <p:nvPr/>
        </p:nvSpPr>
        <p:spPr>
          <a:xfrm>
            <a:off x="0" y="115755"/>
            <a:ext cx="9143999" cy="76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1800"/>
              </a:spcAft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model</a:t>
            </a:r>
          </a:p>
        </p:txBody>
      </p:sp>
    </p:spTree>
    <p:extLst>
      <p:ext uri="{BB962C8B-B14F-4D97-AF65-F5344CB8AC3E}">
        <p14:creationId xmlns:p14="http://schemas.microsoft.com/office/powerpoint/2010/main" val="997595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 txBox="1">
            <a:spLocks/>
          </p:cNvSpPr>
          <p:nvPr/>
        </p:nvSpPr>
        <p:spPr>
          <a:xfrm>
            <a:off x="-7036" y="442606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What is a target?</a:t>
            </a:r>
          </a:p>
        </p:txBody>
      </p:sp>
      <p:pic>
        <p:nvPicPr>
          <p:cNvPr id="5" name="Picture 4" descr="data_model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94" r="79778"/>
          <a:stretch/>
        </p:blipFill>
        <p:spPr>
          <a:xfrm>
            <a:off x="176918" y="5583193"/>
            <a:ext cx="937385" cy="1274807"/>
          </a:xfrm>
          <a:prstGeom prst="rect">
            <a:avLst/>
          </a:prstGeom>
        </p:spPr>
      </p:pic>
      <p:sp>
        <p:nvSpPr>
          <p:cNvPr id="12" name="Google Shape;404;p60">
            <a:extLst>
              <a:ext uri="{FF2B5EF4-FFF2-40B4-BE49-F238E27FC236}">
                <a16:creationId xmlns:a16="http://schemas.microsoft.com/office/drawing/2014/main" id="{A8E7FDDF-5AEC-C344-8527-06B0D88FE07E}"/>
              </a:ext>
            </a:extLst>
          </p:cNvPr>
          <p:cNvSpPr txBox="1"/>
          <p:nvPr/>
        </p:nvSpPr>
        <p:spPr>
          <a:xfrm>
            <a:off x="1596800" y="5215507"/>
            <a:ext cx="2656113" cy="64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rgbClr val="0091EB"/>
              </a:buClr>
              <a:buSzPts val="4000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MYOC - glaucoma</a:t>
            </a:r>
          </a:p>
          <a:p>
            <a:pPr lvl="0" algn="ctr">
              <a:buClr>
                <a:srgbClr val="0091EB"/>
              </a:buClr>
              <a:buSzPts val="4000"/>
            </a:pPr>
            <a:r>
              <a:rPr lang="en-US" sz="2000" b="0" i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</a:t>
            </a:r>
            <a:r>
              <a:rPr lang="en-US" sz="2000" b="0" i="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PDBe</a:t>
            </a:r>
            <a:r>
              <a:rPr lang="en-US" sz="2000" b="0" i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4wxs)</a:t>
            </a:r>
            <a:endParaRPr sz="2000" b="0" i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5395CE-D369-D941-8109-306E072219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7" t="4387" r="3899" b="1998"/>
          <a:stretch/>
        </p:blipFill>
        <p:spPr>
          <a:xfrm>
            <a:off x="1370430" y="1929081"/>
            <a:ext cx="3201570" cy="2905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7B48A2-7238-5142-8FCB-8A462FB00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650" y="1985157"/>
            <a:ext cx="1892300" cy="28448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2499A5-5EC6-A841-8EE0-724A6ECAC630}"/>
              </a:ext>
            </a:extLst>
          </p:cNvPr>
          <p:cNvSpPr/>
          <p:nvPr/>
        </p:nvSpPr>
        <p:spPr>
          <a:xfrm>
            <a:off x="5306374" y="1929081"/>
            <a:ext cx="1366280" cy="5175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Google Shape;404;p60">
            <a:extLst>
              <a:ext uri="{FF2B5EF4-FFF2-40B4-BE49-F238E27FC236}">
                <a16:creationId xmlns:a16="http://schemas.microsoft.com/office/drawing/2014/main" id="{987A2F08-879A-364D-AD04-7BCD16C7410D}"/>
              </a:ext>
            </a:extLst>
          </p:cNvPr>
          <p:cNvSpPr txBox="1"/>
          <p:nvPr/>
        </p:nvSpPr>
        <p:spPr>
          <a:xfrm>
            <a:off x="5137911" y="5227753"/>
            <a:ext cx="3008571" cy="64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rgbClr val="0091EB"/>
              </a:buClr>
              <a:buSzPts val="4000"/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Xist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– Turner syndrome </a:t>
            </a:r>
          </a:p>
          <a:p>
            <a:pPr lvl="0" algn="ctr">
              <a:buClr>
                <a:srgbClr val="0091EB"/>
              </a:buClr>
              <a:buSzPts val="4000"/>
            </a:pPr>
            <a:r>
              <a:rPr lang="en-US" sz="2000" b="0" i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(lncRNA)</a:t>
            </a:r>
            <a:endParaRPr sz="2000" b="0" i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9" name="Google Shape;404;p60">
            <a:extLst>
              <a:ext uri="{FF2B5EF4-FFF2-40B4-BE49-F238E27FC236}">
                <a16:creationId xmlns:a16="http://schemas.microsoft.com/office/drawing/2014/main" id="{DA5041F9-22CB-8946-8384-C13027E4C991}"/>
              </a:ext>
            </a:extLst>
          </p:cNvPr>
          <p:cNvSpPr txBox="1"/>
          <p:nvPr/>
        </p:nvSpPr>
        <p:spPr>
          <a:xfrm>
            <a:off x="921797" y="6429988"/>
            <a:ext cx="2656113" cy="64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rgbClr val="0091EB"/>
              </a:buClr>
              <a:buSzPts val="4000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27,596</a:t>
            </a:r>
          </a:p>
        </p:txBody>
      </p:sp>
    </p:spTree>
    <p:extLst>
      <p:ext uri="{BB962C8B-B14F-4D97-AF65-F5344CB8AC3E}">
        <p14:creationId xmlns:p14="http://schemas.microsoft.com/office/powerpoint/2010/main" val="2573959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326642"/>
            <a:ext cx="90394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version of Experimental Factor Ontology v3 (EFO3)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Controlled vocabulary (Coeliac versus Celiac)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Hierarchy (relationships)</a:t>
            </a:r>
            <a:endParaRPr lang="is-IS" sz="24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8"/>
          <p:cNvSpPr txBox="1">
            <a:spLocks/>
          </p:cNvSpPr>
          <p:nvPr/>
        </p:nvSpPr>
        <p:spPr>
          <a:xfrm>
            <a:off x="0" y="140851"/>
            <a:ext cx="91440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Describing diseases &amp; phenotypes</a:t>
            </a:r>
          </a:p>
        </p:txBody>
      </p:sp>
      <p:sp>
        <p:nvSpPr>
          <p:cNvPr id="9" name="Rectangle 8"/>
          <p:cNvSpPr/>
          <p:nvPr/>
        </p:nvSpPr>
        <p:spPr>
          <a:xfrm>
            <a:off x="369924" y="3797936"/>
            <a:ext cx="4682487" cy="844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Promotes consistency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Increases the richness of annotation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Allow for easier and automatic integration</a:t>
            </a:r>
          </a:p>
        </p:txBody>
      </p:sp>
      <p:pic>
        <p:nvPicPr>
          <p:cNvPr id="11" name="Picture 10" descr="Screen Shot 2017-01-13 at 16.10.0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9" t="2338"/>
          <a:stretch/>
        </p:blipFill>
        <p:spPr>
          <a:xfrm>
            <a:off x="5578723" y="3554876"/>
            <a:ext cx="3460689" cy="3240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5747896" y="4126510"/>
            <a:ext cx="0" cy="2024228"/>
          </a:xfrm>
          <a:prstGeom prst="straightConnector1">
            <a:avLst/>
          </a:prstGeom>
          <a:ln w="101600" cmpd="sng"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ata_model.pn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01" t="57358" b="2920"/>
          <a:stretch/>
        </p:blipFill>
        <p:spPr>
          <a:xfrm>
            <a:off x="104588" y="5491813"/>
            <a:ext cx="1100708" cy="1317849"/>
          </a:xfrm>
          <a:prstGeom prst="rect">
            <a:avLst/>
          </a:prstGeom>
        </p:spPr>
      </p:pic>
      <p:sp>
        <p:nvSpPr>
          <p:cNvPr id="10" name="Google Shape;404;p60">
            <a:extLst>
              <a:ext uri="{FF2B5EF4-FFF2-40B4-BE49-F238E27FC236}">
                <a16:creationId xmlns:a16="http://schemas.microsoft.com/office/drawing/2014/main" id="{CF943201-C1B2-FF44-9AF6-2898EDA6D993}"/>
              </a:ext>
            </a:extLst>
          </p:cNvPr>
          <p:cNvSpPr txBox="1"/>
          <p:nvPr/>
        </p:nvSpPr>
        <p:spPr>
          <a:xfrm>
            <a:off x="1034091" y="6429988"/>
            <a:ext cx="2656113" cy="64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rgbClr val="0091EB"/>
              </a:buClr>
              <a:buSzPts val="4000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13,914</a:t>
            </a:r>
          </a:p>
        </p:txBody>
      </p:sp>
    </p:spTree>
    <p:extLst>
      <p:ext uri="{BB962C8B-B14F-4D97-AF65-F5344CB8AC3E}">
        <p14:creationId xmlns:p14="http://schemas.microsoft.com/office/powerpoint/2010/main" val="1876797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7"/>
          <p:cNvSpPr txBox="1"/>
          <p:nvPr/>
        </p:nvSpPr>
        <p:spPr>
          <a:xfrm>
            <a:off x="11151482" y="6866073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57"/>
          <p:cNvSpPr txBox="1"/>
          <p:nvPr/>
        </p:nvSpPr>
        <p:spPr>
          <a:xfrm>
            <a:off x="1121" y="209851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39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Evidence for </a:t>
            </a:r>
            <a:r>
              <a:rPr lang="en-US" sz="39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</a:t>
            </a:r>
            <a:r>
              <a:rPr lang="en-US" sz="39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-disease associations</a:t>
            </a:r>
            <a:endParaRPr sz="39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69" name="Google Shape;369;p57"/>
          <p:cNvSpPr txBox="1"/>
          <p:nvPr/>
        </p:nvSpPr>
        <p:spPr>
          <a:xfrm>
            <a:off x="0" y="6245649"/>
            <a:ext cx="914624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A6A6A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A6A6A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0" name="Google Shape;370;p57"/>
          <p:cNvSpPr/>
          <p:nvPr/>
        </p:nvSpPr>
        <p:spPr>
          <a:xfrm>
            <a:off x="6699954" y="4856480"/>
            <a:ext cx="665201" cy="10077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1" name="Google Shape;371;p57" descr="datasources_180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8632" y="1229099"/>
            <a:ext cx="6612609" cy="428399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7"/>
          <p:cNvSpPr txBox="1"/>
          <p:nvPr/>
        </p:nvSpPr>
        <p:spPr>
          <a:xfrm>
            <a:off x="0" y="6443501"/>
            <a:ext cx="91462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4"/>
              </a:rPr>
              <a:t>https://docs.targetvalidation.org/data-sources/data-sources</a:t>
            </a:r>
            <a:endParaRPr sz="1800" dirty="0">
              <a:solidFill>
                <a:srgbClr val="A6A6A6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A6A6A6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A6A6A6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73" name="Google Shape;373;p57" descr="t-e-d-datasources.png"/>
          <p:cNvPicPr preferRelativeResize="0"/>
          <p:nvPr/>
        </p:nvPicPr>
        <p:blipFill rotWithShape="1">
          <a:blip r:embed="rId5">
            <a:alphaModFix amt="30000"/>
          </a:blip>
          <a:srcRect l="12330" t="66922" r="32355" b="16592"/>
          <a:stretch/>
        </p:blipFill>
        <p:spPr>
          <a:xfrm>
            <a:off x="2602105" y="5476428"/>
            <a:ext cx="4051862" cy="85388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7"/>
          <p:cNvSpPr/>
          <p:nvPr/>
        </p:nvSpPr>
        <p:spPr>
          <a:xfrm>
            <a:off x="6571854" y="5331848"/>
            <a:ext cx="120432" cy="18124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57"/>
          <p:cNvSpPr/>
          <p:nvPr/>
        </p:nvSpPr>
        <p:spPr>
          <a:xfrm>
            <a:off x="6619354" y="5657673"/>
            <a:ext cx="120432" cy="587976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04;p60">
            <a:extLst>
              <a:ext uri="{FF2B5EF4-FFF2-40B4-BE49-F238E27FC236}">
                <a16:creationId xmlns:a16="http://schemas.microsoft.com/office/drawing/2014/main" id="{CC3387FD-CAA0-E74D-8F29-F084B47C0407}"/>
              </a:ext>
            </a:extLst>
          </p:cNvPr>
          <p:cNvSpPr txBox="1"/>
          <p:nvPr/>
        </p:nvSpPr>
        <p:spPr>
          <a:xfrm>
            <a:off x="3735222" y="4731374"/>
            <a:ext cx="1959428" cy="430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rgbClr val="0091EB"/>
              </a:buClr>
              <a:buSzPts val="4000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10,154,924</a:t>
            </a:r>
          </a:p>
        </p:txBody>
      </p:sp>
      <p:sp>
        <p:nvSpPr>
          <p:cNvPr id="12" name="Google Shape;375;p57">
            <a:extLst>
              <a:ext uri="{FF2B5EF4-FFF2-40B4-BE49-F238E27FC236}">
                <a16:creationId xmlns:a16="http://schemas.microsoft.com/office/drawing/2014/main" id="{0FBBAA49-4CC3-BD4D-9806-B0D5BFFAC574}"/>
              </a:ext>
            </a:extLst>
          </p:cNvPr>
          <p:cNvSpPr/>
          <p:nvPr/>
        </p:nvSpPr>
        <p:spPr>
          <a:xfrm rot="595133">
            <a:off x="6275436" y="5369955"/>
            <a:ext cx="592834" cy="212944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770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/>
        </p:nvSpPr>
        <p:spPr>
          <a:xfrm>
            <a:off x="59912" y="389956"/>
            <a:ext cx="55762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What can you do with the Open Targets Platform?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6" name="Google Shape;336;p55"/>
          <p:cNvSpPr txBox="1"/>
          <p:nvPr/>
        </p:nvSpPr>
        <p:spPr>
          <a:xfrm>
            <a:off x="14" y="4821585"/>
            <a:ext cx="56361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 annotations</a:t>
            </a:r>
            <a:endParaRPr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7" name="Google Shape;337;p55"/>
          <p:cNvSpPr txBox="1"/>
          <p:nvPr/>
        </p:nvSpPr>
        <p:spPr>
          <a:xfrm>
            <a:off x="14" y="3845834"/>
            <a:ext cx="74193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Target-disease associations (+ evidence + score)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9" name="Google Shape;339;p55"/>
          <p:cNvSpPr txBox="1"/>
          <p:nvPr/>
        </p:nvSpPr>
        <p:spPr>
          <a:xfrm>
            <a:off x="14" y="5819446"/>
            <a:ext cx="36687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annotations</a:t>
            </a:r>
            <a:endParaRPr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0" name="Google Shape;340;p55"/>
          <p:cNvSpPr txBox="1"/>
          <p:nvPr/>
        </p:nvSpPr>
        <p:spPr>
          <a:xfrm>
            <a:off x="0" y="5238088"/>
            <a:ext cx="623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en-US" sz="18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https://www.targetvalidation.org/target/ENSG00000077238</a:t>
            </a:r>
            <a:endParaRPr sz="18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1" name="Google Shape;341;p55"/>
          <p:cNvSpPr txBox="1"/>
          <p:nvPr/>
        </p:nvSpPr>
        <p:spPr>
          <a:xfrm>
            <a:off x="0" y="6183860"/>
            <a:ext cx="5959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en-US" sz="1800" u="sng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http://www.targetvalidation.org/diseaset/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EFO_0000341</a:t>
            </a:r>
            <a:endParaRPr sz="18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42" name="Google Shape;342;p55"/>
          <p:cNvSpPr txBox="1"/>
          <p:nvPr/>
        </p:nvSpPr>
        <p:spPr>
          <a:xfrm>
            <a:off x="0" y="4299674"/>
            <a:ext cx="8316009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en-US" sz="1800" dirty="0">
                <a:hlinkClick r:id="rId5"/>
              </a:rPr>
              <a:t>https://www.targetvalidation.org/evidence/ENSG00000077238/EFO_0000341</a:t>
            </a: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D3FA09-C26F-244D-A4ED-69EEC2513B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980" r="4142" b="870"/>
          <a:stretch/>
        </p:blipFill>
        <p:spPr>
          <a:xfrm>
            <a:off x="5320146" y="494890"/>
            <a:ext cx="3269673" cy="30467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68729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8374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/>
          <p:nvPr/>
        </p:nvSpPr>
        <p:spPr>
          <a:xfrm>
            <a:off x="260218" y="1558444"/>
            <a:ext cx="8883781" cy="140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Association score </a:t>
            </a: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Wingdings" pitchFamily="2" charset="2"/>
              </a:rPr>
              <a:t>to convey confidence</a:t>
            </a:r>
            <a:endParaRPr lang="en-US" sz="2400" dirty="0">
              <a:solidFill>
                <a:srgbClr val="4F81BD"/>
              </a:solidFill>
              <a:ea typeface="Helvetica Neue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More evidence </a:t>
            </a: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stronger score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Different evidence are scored and weighted in different ways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sz="24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777392-3A80-E049-BB75-87CC6D0C7212}"/>
              </a:ext>
            </a:extLst>
          </p:cNvPr>
          <p:cNvGrpSpPr/>
          <p:nvPr/>
        </p:nvGrpSpPr>
        <p:grpSpPr>
          <a:xfrm>
            <a:off x="260218" y="4249960"/>
            <a:ext cx="8623561" cy="1290298"/>
            <a:chOff x="191825" y="5523088"/>
            <a:chExt cx="8623561" cy="129029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9C2961-E91D-1A48-944C-774A591A2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23"/>
            <a:stretch/>
          </p:blipFill>
          <p:spPr>
            <a:xfrm>
              <a:off x="191825" y="5813253"/>
              <a:ext cx="8276978" cy="1000133"/>
            </a:xfrm>
            <a:prstGeom prst="rect">
              <a:avLst/>
            </a:prstGeom>
          </p:spPr>
        </p:pic>
        <p:sp>
          <p:nvSpPr>
            <p:cNvPr id="11" name="Google Shape;393;p59">
              <a:extLst>
                <a:ext uri="{FF2B5EF4-FFF2-40B4-BE49-F238E27FC236}">
                  <a16:creationId xmlns:a16="http://schemas.microsoft.com/office/drawing/2014/main" id="{B2DBB03D-EC3E-B44C-A1D0-F83AECDFFB0B}"/>
                </a:ext>
              </a:extLst>
            </p:cNvPr>
            <p:cNvSpPr txBox="1"/>
            <p:nvPr/>
          </p:nvSpPr>
          <p:spPr>
            <a:xfrm>
              <a:off x="1035742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Overall score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2" name="Google Shape;393;p59">
              <a:extLst>
                <a:ext uri="{FF2B5EF4-FFF2-40B4-BE49-F238E27FC236}">
                  <a16:creationId xmlns:a16="http://schemas.microsoft.com/office/drawing/2014/main" id="{6E53F7F8-54F4-BE4B-B95A-43586AD5F074}"/>
                </a:ext>
              </a:extLst>
            </p:cNvPr>
            <p:cNvSpPr txBox="1"/>
            <p:nvPr/>
          </p:nvSpPr>
          <p:spPr>
            <a:xfrm>
              <a:off x="1976721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Genetic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3" name="Google Shape;393;p59">
              <a:extLst>
                <a:ext uri="{FF2B5EF4-FFF2-40B4-BE49-F238E27FC236}">
                  <a16:creationId xmlns:a16="http://schemas.microsoft.com/office/drawing/2014/main" id="{B51F8287-C478-2E4A-811A-48875BAC335E}"/>
                </a:ext>
              </a:extLst>
            </p:cNvPr>
            <p:cNvSpPr txBox="1"/>
            <p:nvPr/>
          </p:nvSpPr>
          <p:spPr>
            <a:xfrm>
              <a:off x="3008243" y="5523088"/>
              <a:ext cx="1305659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Somatic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4" name="Google Shape;393;p59">
              <a:extLst>
                <a:ext uri="{FF2B5EF4-FFF2-40B4-BE49-F238E27FC236}">
                  <a16:creationId xmlns:a16="http://schemas.microsoft.com/office/drawing/2014/main" id="{BAD7DB70-7ECF-5C44-A6B7-9AB24944C79A}"/>
                </a:ext>
              </a:extLst>
            </p:cNvPr>
            <p:cNvSpPr txBox="1"/>
            <p:nvPr/>
          </p:nvSpPr>
          <p:spPr>
            <a:xfrm>
              <a:off x="3732919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Drugs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5" name="Google Shape;393;p59">
              <a:extLst>
                <a:ext uri="{FF2B5EF4-FFF2-40B4-BE49-F238E27FC236}">
                  <a16:creationId xmlns:a16="http://schemas.microsoft.com/office/drawing/2014/main" id="{EFBC4531-0C64-8547-8FB4-AF9DE0D1F827}"/>
                </a:ext>
              </a:extLst>
            </p:cNvPr>
            <p:cNvSpPr txBox="1"/>
            <p:nvPr/>
          </p:nvSpPr>
          <p:spPr>
            <a:xfrm>
              <a:off x="4641814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Pathways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6" name="Google Shape;393;p59">
              <a:extLst>
                <a:ext uri="{FF2B5EF4-FFF2-40B4-BE49-F238E27FC236}">
                  <a16:creationId xmlns:a16="http://schemas.microsoft.com/office/drawing/2014/main" id="{42BD0AA8-04A0-AC46-BBBA-695E9FFF9E36}"/>
                </a:ext>
              </a:extLst>
            </p:cNvPr>
            <p:cNvSpPr txBox="1"/>
            <p:nvPr/>
          </p:nvSpPr>
          <p:spPr>
            <a:xfrm>
              <a:off x="5641252" y="5523088"/>
              <a:ext cx="1305659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Expression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7" name="Google Shape;393;p59">
              <a:extLst>
                <a:ext uri="{FF2B5EF4-FFF2-40B4-BE49-F238E27FC236}">
                  <a16:creationId xmlns:a16="http://schemas.microsoft.com/office/drawing/2014/main" id="{B1FAA3B3-907C-2840-84FE-282D566B2685}"/>
                </a:ext>
              </a:extLst>
            </p:cNvPr>
            <p:cNvSpPr txBox="1"/>
            <p:nvPr/>
          </p:nvSpPr>
          <p:spPr>
            <a:xfrm>
              <a:off x="7235539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Animal mod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8" name="Google Shape;393;p59">
              <a:extLst>
                <a:ext uri="{FF2B5EF4-FFF2-40B4-BE49-F238E27FC236}">
                  <a16:creationId xmlns:a16="http://schemas.microsoft.com/office/drawing/2014/main" id="{ADE0BF95-C73E-084C-80BB-811D565AFC4C}"/>
                </a:ext>
              </a:extLst>
            </p:cNvPr>
            <p:cNvSpPr txBox="1"/>
            <p:nvPr/>
          </p:nvSpPr>
          <p:spPr>
            <a:xfrm>
              <a:off x="6330803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Text mining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  <p:sp>
        <p:nvSpPr>
          <p:cNvPr id="19" name="Google Shape;390;p59">
            <a:extLst>
              <a:ext uri="{FF2B5EF4-FFF2-40B4-BE49-F238E27FC236}">
                <a16:creationId xmlns:a16="http://schemas.microsoft.com/office/drawing/2014/main" id="{47024DC7-F7EB-6047-B8BF-86ED034C461B}"/>
              </a:ext>
            </a:extLst>
          </p:cNvPr>
          <p:cNvSpPr txBox="1">
            <a:spLocks/>
          </p:cNvSpPr>
          <p:nvPr/>
        </p:nvSpPr>
        <p:spPr>
          <a:xfrm>
            <a:off x="0" y="125278"/>
            <a:ext cx="9144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38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How well supported are the associations?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B6AFC5-73FF-2346-8ACE-DA33C1DB5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596" y="5756775"/>
            <a:ext cx="1625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86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8"/>
          <p:cNvSpPr txBox="1">
            <a:spLocks/>
          </p:cNvSpPr>
          <p:nvPr/>
        </p:nvSpPr>
        <p:spPr>
          <a:xfrm>
            <a:off x="0" y="222188"/>
            <a:ext cx="9144000" cy="7817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Demos 2 and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6536" y="1637288"/>
            <a:ext cx="3267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F81BD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Target and disease annotations</a:t>
            </a:r>
            <a:endParaRPr lang="en-US" sz="20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1999" y="1637288"/>
            <a:ext cx="4019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diseases associated with my target?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131E2-F76C-7D41-AC5B-82AC656CBC69}"/>
              </a:ext>
            </a:extLst>
          </p:cNvPr>
          <p:cNvSpPr txBox="1"/>
          <p:nvPr/>
        </p:nvSpPr>
        <p:spPr>
          <a:xfrm>
            <a:off x="426536" y="5840924"/>
            <a:ext cx="3527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Coursebook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pages 15-22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04DB7E-B4EC-9A4A-BF3A-9C78BC58B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75" t="16612" r="39972" b="55635"/>
          <a:stretch/>
        </p:blipFill>
        <p:spPr>
          <a:xfrm>
            <a:off x="1106501" y="2894520"/>
            <a:ext cx="2320579" cy="116655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F9AE05-6483-3046-98C2-63F8CFC22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46" t="17268" r="1346" b="56794"/>
          <a:stretch/>
        </p:blipFill>
        <p:spPr>
          <a:xfrm>
            <a:off x="1106500" y="4232216"/>
            <a:ext cx="2320579" cy="11383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12E953-53FD-3D48-9AC1-BC2351E6565B}"/>
              </a:ext>
            </a:extLst>
          </p:cNvPr>
          <p:cNvSpPr txBox="1"/>
          <p:nvPr/>
        </p:nvSpPr>
        <p:spPr>
          <a:xfrm>
            <a:off x="4956064" y="5840924"/>
            <a:ext cx="3527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Coursebook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pages 22-24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236F7B-3A64-1648-A07F-1CDDD09519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6" t="3426" r="3672" b="34958"/>
          <a:stretch/>
        </p:blipFill>
        <p:spPr>
          <a:xfrm>
            <a:off x="4488173" y="2885585"/>
            <a:ext cx="4332157" cy="197201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BA4D05-F892-B144-8A69-D405762A39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2" r="6697" b="33735"/>
          <a:stretch/>
        </p:blipFill>
        <p:spPr>
          <a:xfrm>
            <a:off x="6288370" y="4123488"/>
            <a:ext cx="2733609" cy="1267052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EF8BF395-240E-FB44-895C-7889BB2F342C}"/>
              </a:ext>
            </a:extLst>
          </p:cNvPr>
          <p:cNvSpPr/>
          <p:nvPr/>
        </p:nvSpPr>
        <p:spPr>
          <a:xfrm rot="10800000">
            <a:off x="5384943" y="3323338"/>
            <a:ext cx="701778" cy="5514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FA6719E-09F7-2849-9BCC-9DC70127B5ED}"/>
              </a:ext>
            </a:extLst>
          </p:cNvPr>
          <p:cNvSpPr/>
          <p:nvPr/>
        </p:nvSpPr>
        <p:spPr>
          <a:xfrm rot="10800000">
            <a:off x="7127820" y="4123488"/>
            <a:ext cx="412232" cy="41102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694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/>
          <p:nvPr/>
        </p:nvSpPr>
        <p:spPr>
          <a:xfrm>
            <a:off x="1" y="171485"/>
            <a:ext cx="9143999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2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Data sources grouped into data types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3A8860-7124-8648-9146-84E73274BE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08"/>
          <a:stretch/>
        </p:blipFill>
        <p:spPr>
          <a:xfrm>
            <a:off x="107603" y="1325714"/>
            <a:ext cx="8935470" cy="5092700"/>
          </a:xfrm>
          <a:prstGeom prst="rect">
            <a:avLst/>
          </a:prstGeom>
        </p:spPr>
      </p:pic>
      <p:sp>
        <p:nvSpPr>
          <p:cNvPr id="11" name="Google Shape;337;p55">
            <a:extLst>
              <a:ext uri="{FF2B5EF4-FFF2-40B4-BE49-F238E27FC236}">
                <a16:creationId xmlns:a16="http://schemas.microsoft.com/office/drawing/2014/main" id="{BFAE224B-3670-AE46-93DE-B104EAF6FB4F}"/>
              </a:ext>
            </a:extLst>
          </p:cNvPr>
          <p:cNvSpPr txBox="1"/>
          <p:nvPr/>
        </p:nvSpPr>
        <p:spPr>
          <a:xfrm>
            <a:off x="1724662" y="6224850"/>
            <a:ext cx="74193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&gt; 7.2 M target-disease associations</a:t>
            </a:r>
            <a:endParaRPr sz="2400" dirty="0">
              <a:solidFill>
                <a:schemeClr val="accent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13244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7"/>
          <p:cNvSpPr txBox="1"/>
          <p:nvPr/>
        </p:nvSpPr>
        <p:spPr>
          <a:xfrm>
            <a:off x="1" y="385475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91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logistics for the next hour</a:t>
            </a:r>
            <a:endParaRPr sz="4000" b="0" i="0" u="none" strike="noStrike" cap="none">
              <a:solidFill>
                <a:srgbClr val="0091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1" name="Google Shape;221;p47"/>
          <p:cNvSpPr txBox="1"/>
          <p:nvPr/>
        </p:nvSpPr>
        <p:spPr>
          <a:xfrm>
            <a:off x="163139" y="2116630"/>
            <a:ext cx="9575903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801" marR="0" lvl="0" indent="-342801" algn="l" rtl="0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700"/>
              <a:buFont typeface="Arial"/>
              <a:buChar char="•"/>
            </a:pPr>
            <a:r>
              <a:rPr lang="en-US" sz="2700" b="0" i="0" u="none" strike="noStrike" cap="none" dirty="0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dirty="0"/>
          </a:p>
          <a:p>
            <a:pPr marL="0" marR="0" lvl="0" indent="0" algn="l" rtl="0"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Arial"/>
              <a:buNone/>
            </a:pPr>
            <a:endParaRPr sz="2700" b="0" i="0" u="none" strike="noStrike" cap="none" dirty="0">
              <a:solidFill>
                <a:srgbClr val="4F81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801" marR="0" lvl="0" indent="-342801" algn="l" rtl="0">
              <a:spcBef>
                <a:spcPts val="540"/>
              </a:spcBef>
              <a:spcAft>
                <a:spcPts val="0"/>
              </a:spcAft>
              <a:buClr>
                <a:srgbClr val="4F81BD"/>
              </a:buClr>
              <a:buSzPts val="2700"/>
              <a:buFont typeface="Arial"/>
              <a:buChar char="•"/>
            </a:pPr>
            <a:r>
              <a:rPr lang="en-US" sz="2700" b="0" i="0" u="none" strike="noStrike" cap="none" dirty="0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‘Materials’ section: </a:t>
            </a:r>
            <a:r>
              <a:rPr lang="en-US" sz="2700" b="0" i="0" u="none" strike="noStrike" cap="none" dirty="0" err="1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presentation.pdf</a:t>
            </a:r>
            <a:endParaRPr sz="2700" b="0" i="0" u="none" strike="noStrike" cap="none" dirty="0">
              <a:solidFill>
                <a:srgbClr val="4F81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540"/>
              </a:spcBef>
              <a:spcAft>
                <a:spcPts val="0"/>
              </a:spcAft>
              <a:buClr>
                <a:srgbClr val="4F81BD"/>
              </a:buClr>
              <a:buSzPts val="2700"/>
              <a:buFont typeface="Arial"/>
              <a:buNone/>
            </a:pPr>
            <a:r>
              <a:rPr lang="en-US" sz="2700" b="0" i="0" u="none" strike="noStrike" cap="none" dirty="0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					</a:t>
            </a:r>
            <a:endParaRPr sz="2700" b="0" i="0" u="none" strike="noStrike" cap="none" dirty="0">
              <a:solidFill>
                <a:srgbClr val="4F81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801" marR="0" lvl="0" indent="-342801" algn="l" rtl="0">
              <a:spcBef>
                <a:spcPts val="540"/>
              </a:spcBef>
              <a:spcAft>
                <a:spcPts val="0"/>
              </a:spcAft>
              <a:buClr>
                <a:srgbClr val="4F81BD"/>
              </a:buClr>
              <a:buSzPts val="2700"/>
              <a:buFont typeface="Arial"/>
              <a:buChar char="•"/>
            </a:pPr>
            <a:r>
              <a:rPr lang="en-US" sz="2700" b="0" i="0" u="none" strike="noStrike" cap="none" dirty="0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   muted</a:t>
            </a:r>
            <a:endParaRPr dirty="0"/>
          </a:p>
          <a:p>
            <a:pPr marL="0" marR="0" lvl="0" indent="0" algn="l" rtl="0"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Arial"/>
              <a:buNone/>
            </a:pPr>
            <a:endParaRPr sz="2700" b="0" i="0" u="none" strike="noStrike" cap="none" dirty="0">
              <a:solidFill>
                <a:srgbClr val="4F81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801" marR="0" lvl="0" indent="-342801" algn="l" rtl="0">
              <a:spcBef>
                <a:spcPts val="540"/>
              </a:spcBef>
              <a:spcAft>
                <a:spcPts val="0"/>
              </a:spcAft>
              <a:buClr>
                <a:srgbClr val="4F81BD"/>
              </a:buClr>
              <a:buSzPts val="2700"/>
              <a:buFont typeface="Arial"/>
              <a:buChar char="•"/>
            </a:pPr>
            <a:r>
              <a:rPr lang="en-US" sz="2700" b="0" i="0" u="none" strike="noStrike" cap="none" dirty="0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questions at the end: look for the chat box! </a:t>
            </a:r>
            <a:endParaRPr dirty="0"/>
          </a:p>
          <a:p>
            <a:pPr marL="342801" marR="0" lvl="0" indent="-171351" algn="l" rtl="0"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Arial"/>
              <a:buNone/>
            </a:pPr>
            <a:endParaRPr sz="2700" b="0" i="0" u="none" strike="noStrike" cap="none" dirty="0">
              <a:solidFill>
                <a:srgbClr val="4F81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801" marR="0" lvl="0" indent="-171351" algn="l" rtl="0"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Arial"/>
              <a:buNone/>
            </a:pPr>
            <a:endParaRPr sz="2700" b="0" i="0" u="none" strike="noStrike" cap="none" dirty="0">
              <a:solidFill>
                <a:srgbClr val="4F81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801" marR="0" lvl="0" indent="-171351" algn="l" rtl="0">
              <a:spcBef>
                <a:spcPts val="540"/>
              </a:spcBef>
              <a:spcAft>
                <a:spcPts val="0"/>
              </a:spcAft>
              <a:buClr>
                <a:srgbClr val="7F7F7F"/>
              </a:buClr>
              <a:buSzPts val="2700"/>
              <a:buFont typeface="Arial"/>
              <a:buNone/>
            </a:pPr>
            <a:endParaRPr sz="2700" b="0" i="0" u="none" strike="noStrike" cap="none" dirty="0">
              <a:solidFill>
                <a:srgbClr val="4F81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2" name="Google Shape;222;p47" descr="Custom-Icon-Design-Pretty-Office-13-Microphone.ic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221" y="4055338"/>
            <a:ext cx="755999" cy="75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7" descr="fire.jpeg"/>
          <p:cNvPicPr preferRelativeResize="0"/>
          <p:nvPr/>
        </p:nvPicPr>
        <p:blipFill rotWithShape="1">
          <a:blip r:embed="rId4">
            <a:alphaModFix amt="20000"/>
          </a:blip>
          <a:srcRect/>
          <a:stretch/>
        </p:blipFill>
        <p:spPr>
          <a:xfrm>
            <a:off x="3951992" y="2054491"/>
            <a:ext cx="563312" cy="57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7" descr="chrome.jpeg"/>
          <p:cNvPicPr preferRelativeResize="0"/>
          <p:nvPr/>
        </p:nvPicPr>
        <p:blipFill rotWithShape="1">
          <a:blip r:embed="rId5">
            <a:alphaModFix/>
          </a:blip>
          <a:srcRect l="10248" t="9845" r="9893" b="9581"/>
          <a:stretch/>
        </p:blipFill>
        <p:spPr>
          <a:xfrm>
            <a:off x="730297" y="2105545"/>
            <a:ext cx="570886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7" descr="IE.jpe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94100" y="2105545"/>
            <a:ext cx="576000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7" descr="thumb up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70100" y="2483546"/>
            <a:ext cx="395998" cy="39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7" descr="thumb down.png"/>
          <p:cNvPicPr preferRelativeResize="0"/>
          <p:nvPr/>
        </p:nvPicPr>
        <p:blipFill rotWithShape="1">
          <a:blip r:embed="rId8">
            <a:alphaModFix/>
          </a:blip>
          <a:srcRect l="12057" t="12363" r="9814" b="12678"/>
          <a:stretch/>
        </p:blipFill>
        <p:spPr>
          <a:xfrm>
            <a:off x="4484381" y="2532946"/>
            <a:ext cx="375217" cy="36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2192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8"/>
          <p:cNvSpPr txBox="1">
            <a:spLocks/>
          </p:cNvSpPr>
          <p:nvPr/>
        </p:nvSpPr>
        <p:spPr>
          <a:xfrm>
            <a:off x="0" y="222188"/>
            <a:ext cx="9144000" cy="7817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Live demo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6813" y="2421586"/>
            <a:ext cx="3267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F81BD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What is the evidence for the association?</a:t>
            </a:r>
            <a:endParaRPr lang="en-US" sz="20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95750" y="2321826"/>
            <a:ext cx="4856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there any data to help us to </a:t>
            </a:r>
            <a:r>
              <a:rPr lang="en-US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prioritise</a:t>
            </a: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list of associated targets?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131E2-F76C-7D41-AC5B-82AC656CBC69}"/>
              </a:ext>
            </a:extLst>
          </p:cNvPr>
          <p:cNvSpPr txBox="1"/>
          <p:nvPr/>
        </p:nvSpPr>
        <p:spPr>
          <a:xfrm>
            <a:off x="2808398" y="6230669"/>
            <a:ext cx="3527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Coursebook: pages 8-15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824CE4-26EC-7843-89E5-426337FB49F4}"/>
              </a:ext>
            </a:extLst>
          </p:cNvPr>
          <p:cNvSpPr txBox="1"/>
          <p:nvPr/>
        </p:nvSpPr>
        <p:spPr>
          <a:xfrm>
            <a:off x="321919" y="1444573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targets are associated with my disease? 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B160BD-87E4-BE43-840F-06FF993AD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5" t="29328" r="1438"/>
          <a:stretch/>
        </p:blipFill>
        <p:spPr>
          <a:xfrm>
            <a:off x="2060368" y="3686453"/>
            <a:ext cx="5023263" cy="240750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Right Arrow 2"/>
          <p:cNvSpPr/>
          <p:nvPr/>
        </p:nvSpPr>
        <p:spPr>
          <a:xfrm rot="10800000">
            <a:off x="3661074" y="4258731"/>
            <a:ext cx="701778" cy="5514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165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0875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9"/>
          <p:cNvSpPr txBox="1"/>
          <p:nvPr/>
        </p:nvSpPr>
        <p:spPr>
          <a:xfrm>
            <a:off x="260218" y="1558444"/>
            <a:ext cx="8883781" cy="1409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Association score </a:t>
            </a: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Wingdings" pitchFamily="2" charset="2"/>
              </a:rPr>
              <a:t>to convey confidence</a:t>
            </a:r>
            <a:endParaRPr lang="en-US" sz="2400" dirty="0">
              <a:solidFill>
                <a:srgbClr val="4F81BD"/>
              </a:solidFill>
              <a:ea typeface="Helvetica Neue"/>
            </a:endParaRP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More evidence </a:t>
            </a: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stronger score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42900" indent="-342900" algn="just">
              <a:lnSpc>
                <a:spcPct val="12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Different evidence are scored and weighted in different ways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sz="24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777392-3A80-E049-BB75-87CC6D0C7212}"/>
              </a:ext>
            </a:extLst>
          </p:cNvPr>
          <p:cNvGrpSpPr/>
          <p:nvPr/>
        </p:nvGrpSpPr>
        <p:grpSpPr>
          <a:xfrm>
            <a:off x="260218" y="4249960"/>
            <a:ext cx="8623561" cy="1290298"/>
            <a:chOff x="191825" y="5523088"/>
            <a:chExt cx="8623561" cy="129029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9C2961-E91D-1A48-944C-774A591A2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23"/>
            <a:stretch/>
          </p:blipFill>
          <p:spPr>
            <a:xfrm>
              <a:off x="191825" y="5813253"/>
              <a:ext cx="8276978" cy="1000133"/>
            </a:xfrm>
            <a:prstGeom prst="rect">
              <a:avLst/>
            </a:prstGeom>
          </p:spPr>
        </p:pic>
        <p:sp>
          <p:nvSpPr>
            <p:cNvPr id="11" name="Google Shape;393;p59">
              <a:extLst>
                <a:ext uri="{FF2B5EF4-FFF2-40B4-BE49-F238E27FC236}">
                  <a16:creationId xmlns:a16="http://schemas.microsoft.com/office/drawing/2014/main" id="{B2DBB03D-EC3E-B44C-A1D0-F83AECDFFB0B}"/>
                </a:ext>
              </a:extLst>
            </p:cNvPr>
            <p:cNvSpPr txBox="1"/>
            <p:nvPr/>
          </p:nvSpPr>
          <p:spPr>
            <a:xfrm>
              <a:off x="1035742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Overall score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2" name="Google Shape;393;p59">
              <a:extLst>
                <a:ext uri="{FF2B5EF4-FFF2-40B4-BE49-F238E27FC236}">
                  <a16:creationId xmlns:a16="http://schemas.microsoft.com/office/drawing/2014/main" id="{6E53F7F8-54F4-BE4B-B95A-43586AD5F074}"/>
                </a:ext>
              </a:extLst>
            </p:cNvPr>
            <p:cNvSpPr txBox="1"/>
            <p:nvPr/>
          </p:nvSpPr>
          <p:spPr>
            <a:xfrm>
              <a:off x="1976721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Genetic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3" name="Google Shape;393;p59">
              <a:extLst>
                <a:ext uri="{FF2B5EF4-FFF2-40B4-BE49-F238E27FC236}">
                  <a16:creationId xmlns:a16="http://schemas.microsoft.com/office/drawing/2014/main" id="{B51F8287-C478-2E4A-811A-48875BAC335E}"/>
                </a:ext>
              </a:extLst>
            </p:cNvPr>
            <p:cNvSpPr txBox="1"/>
            <p:nvPr/>
          </p:nvSpPr>
          <p:spPr>
            <a:xfrm>
              <a:off x="3008243" y="5523088"/>
              <a:ext cx="1305659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Somatic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4" name="Google Shape;393;p59">
              <a:extLst>
                <a:ext uri="{FF2B5EF4-FFF2-40B4-BE49-F238E27FC236}">
                  <a16:creationId xmlns:a16="http://schemas.microsoft.com/office/drawing/2014/main" id="{BAD7DB70-7ECF-5C44-A6B7-9AB24944C79A}"/>
                </a:ext>
              </a:extLst>
            </p:cNvPr>
            <p:cNvSpPr txBox="1"/>
            <p:nvPr/>
          </p:nvSpPr>
          <p:spPr>
            <a:xfrm>
              <a:off x="3732919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Drugs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5" name="Google Shape;393;p59">
              <a:extLst>
                <a:ext uri="{FF2B5EF4-FFF2-40B4-BE49-F238E27FC236}">
                  <a16:creationId xmlns:a16="http://schemas.microsoft.com/office/drawing/2014/main" id="{EFBC4531-0C64-8547-8FB4-AF9DE0D1F827}"/>
                </a:ext>
              </a:extLst>
            </p:cNvPr>
            <p:cNvSpPr txBox="1"/>
            <p:nvPr/>
          </p:nvSpPr>
          <p:spPr>
            <a:xfrm>
              <a:off x="4641814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Pathways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6" name="Google Shape;393;p59">
              <a:extLst>
                <a:ext uri="{FF2B5EF4-FFF2-40B4-BE49-F238E27FC236}">
                  <a16:creationId xmlns:a16="http://schemas.microsoft.com/office/drawing/2014/main" id="{42BD0AA8-04A0-AC46-BBBA-695E9FFF9E36}"/>
                </a:ext>
              </a:extLst>
            </p:cNvPr>
            <p:cNvSpPr txBox="1"/>
            <p:nvPr/>
          </p:nvSpPr>
          <p:spPr>
            <a:xfrm>
              <a:off x="5641252" y="5523088"/>
              <a:ext cx="1305659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Expression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7" name="Google Shape;393;p59">
              <a:extLst>
                <a:ext uri="{FF2B5EF4-FFF2-40B4-BE49-F238E27FC236}">
                  <a16:creationId xmlns:a16="http://schemas.microsoft.com/office/drawing/2014/main" id="{B1FAA3B3-907C-2840-84FE-282D566B2685}"/>
                </a:ext>
              </a:extLst>
            </p:cNvPr>
            <p:cNvSpPr txBox="1"/>
            <p:nvPr/>
          </p:nvSpPr>
          <p:spPr>
            <a:xfrm>
              <a:off x="7235539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Animal mod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8" name="Google Shape;393;p59">
              <a:extLst>
                <a:ext uri="{FF2B5EF4-FFF2-40B4-BE49-F238E27FC236}">
                  <a16:creationId xmlns:a16="http://schemas.microsoft.com/office/drawing/2014/main" id="{ADE0BF95-C73E-084C-80BB-811D565AFC4C}"/>
                </a:ext>
              </a:extLst>
            </p:cNvPr>
            <p:cNvSpPr txBox="1"/>
            <p:nvPr/>
          </p:nvSpPr>
          <p:spPr>
            <a:xfrm>
              <a:off x="6330803" y="5523088"/>
              <a:ext cx="1579847" cy="9664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4F81BD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Text mining</a:t>
              </a:r>
              <a:endParaRPr sz="12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  <p:sp>
        <p:nvSpPr>
          <p:cNvPr id="19" name="Google Shape;390;p59">
            <a:extLst>
              <a:ext uri="{FF2B5EF4-FFF2-40B4-BE49-F238E27FC236}">
                <a16:creationId xmlns:a16="http://schemas.microsoft.com/office/drawing/2014/main" id="{47024DC7-F7EB-6047-B8BF-86ED034C461B}"/>
              </a:ext>
            </a:extLst>
          </p:cNvPr>
          <p:cNvSpPr txBox="1">
            <a:spLocks/>
          </p:cNvSpPr>
          <p:nvPr/>
        </p:nvSpPr>
        <p:spPr>
          <a:xfrm>
            <a:off x="0" y="125278"/>
            <a:ext cx="9144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38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How well supported are the associations?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B6AFC5-73FF-2346-8ACE-DA33C1DB5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596" y="5756775"/>
            <a:ext cx="1625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51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5"/>
          <p:cNvSpPr txBox="1">
            <a:spLocks/>
          </p:cNvSpPr>
          <p:nvPr/>
        </p:nvSpPr>
        <p:spPr>
          <a:xfrm>
            <a:off x="0" y="1511778"/>
            <a:ext cx="9144000" cy="105231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 and scoring using the harmonic sum</a:t>
            </a:r>
          </a:p>
          <a:p>
            <a:pPr marL="0" indent="0" algn="just">
              <a:lnSpc>
                <a:spcPct val="140000"/>
              </a:lnSpc>
              <a:spcBef>
                <a:spcPts val="0"/>
              </a:spcBef>
              <a:buNone/>
            </a:pPr>
            <a:endParaRPr lang="en-GB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40000"/>
              </a:lnSpc>
              <a:spcBef>
                <a:spcPts val="0"/>
              </a:spcBef>
            </a:pPr>
            <a:endParaRPr lang="en-GB" sz="28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8"/>
          <p:cNvSpPr txBox="1">
            <a:spLocks/>
          </p:cNvSpPr>
          <p:nvPr/>
        </p:nvSpPr>
        <p:spPr>
          <a:xfrm>
            <a:off x="0" y="231220"/>
            <a:ext cx="9144000" cy="5190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Association score: 4-step computing</a:t>
            </a:r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1" y="2037937"/>
            <a:ext cx="9143999" cy="304886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40000"/>
              </a:lnSpc>
              <a:spcBef>
                <a:spcPts val="0"/>
              </a:spcBef>
              <a:buNone/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en-GB" sz="25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Evidence</a:t>
            </a: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score (e.g. one SNP from EVA </a:t>
            </a:r>
            <a:r>
              <a:rPr lang="en-GB" sz="25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</a:t>
            </a:r>
            <a:r>
              <a:rPr lang="en-GB" sz="25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 </a:t>
            </a: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(e.g. all SNPs from EVA </a:t>
            </a:r>
            <a:r>
              <a:rPr lang="en-GB" sz="25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</a:t>
            </a:r>
            <a:r>
              <a:rPr lang="en-GB" sz="25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 </a:t>
            </a: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score (e.g. all sources of Genetic associations) </a:t>
            </a:r>
          </a:p>
          <a:p>
            <a:pPr marL="400050" lvl="1" indent="0" algn="just">
              <a:lnSpc>
                <a:spcPct val="140000"/>
              </a:lnSpc>
              <a:spcBef>
                <a:spcPts val="0"/>
              </a:spcBef>
              <a:buNone/>
            </a:pP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4) </a:t>
            </a:r>
            <a:r>
              <a:rPr lang="en-GB" sz="25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</a:t>
            </a:r>
            <a:r>
              <a:rPr lang="en-GB" sz="25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association score</a:t>
            </a: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40000"/>
              </a:lnSpc>
              <a:spcBef>
                <a:spcPts val="0"/>
              </a:spcBef>
            </a:pPr>
            <a:endParaRPr lang="en-GB" sz="3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430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ign, kitchen&#10;&#10;Description automatically generated">
            <a:extLst>
              <a:ext uri="{FF2B5EF4-FFF2-40B4-BE49-F238E27FC236}">
                <a16:creationId xmlns:a16="http://schemas.microsoft.com/office/drawing/2014/main" id="{9FD9FF4E-5832-1F40-A9D9-6163EABF6A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1" t="19530" r="5132" b="15257"/>
          <a:stretch/>
        </p:blipFill>
        <p:spPr>
          <a:xfrm>
            <a:off x="6634762" y="1798600"/>
            <a:ext cx="2483738" cy="626204"/>
          </a:xfrm>
          <a:prstGeom prst="rect">
            <a:avLst/>
          </a:prstGeom>
        </p:spPr>
      </p:pic>
      <p:pic>
        <p:nvPicPr>
          <p:cNvPr id="25" name="Picture 24" descr="A picture containing clock, person, drawing&#10;&#10;Description automatically generated">
            <a:extLst>
              <a:ext uri="{FF2B5EF4-FFF2-40B4-BE49-F238E27FC236}">
                <a16:creationId xmlns:a16="http://schemas.microsoft.com/office/drawing/2014/main" id="{2B124DF2-8E3D-F64D-8E74-76CD2D4D9F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/>
          <a:stretch/>
        </p:blipFill>
        <p:spPr>
          <a:xfrm>
            <a:off x="6139054" y="1381867"/>
            <a:ext cx="564720" cy="1570205"/>
          </a:xfrm>
          <a:prstGeom prst="rect">
            <a:avLst/>
          </a:prstGeom>
        </p:spPr>
      </p:pic>
      <p:pic>
        <p:nvPicPr>
          <p:cNvPr id="27" name="Picture 26" descr="A picture containing furniture, cabinet, old&#10;&#10;Description automatically generated">
            <a:extLst>
              <a:ext uri="{FF2B5EF4-FFF2-40B4-BE49-F238E27FC236}">
                <a16:creationId xmlns:a16="http://schemas.microsoft.com/office/drawing/2014/main" id="{8D065911-7288-8F4A-A527-42089BD88D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373" r="1201"/>
          <a:stretch/>
        </p:blipFill>
        <p:spPr>
          <a:xfrm>
            <a:off x="5407936" y="1235619"/>
            <a:ext cx="781849" cy="1786672"/>
          </a:xfrm>
          <a:prstGeom prst="rect">
            <a:avLst/>
          </a:prstGeom>
        </p:spPr>
      </p:pic>
      <p:pic>
        <p:nvPicPr>
          <p:cNvPr id="8" name="Picture 7" descr="A picture containing clock, person, drawing&#10;&#10;Description automatically generated">
            <a:extLst>
              <a:ext uri="{FF2B5EF4-FFF2-40B4-BE49-F238E27FC236}">
                <a16:creationId xmlns:a16="http://schemas.microsoft.com/office/drawing/2014/main" id="{599A27EA-1CF3-1F4E-9D60-D8A50C200E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/>
          <a:stretch/>
        </p:blipFill>
        <p:spPr>
          <a:xfrm>
            <a:off x="2303902" y="1446358"/>
            <a:ext cx="504946" cy="1404000"/>
          </a:xfrm>
          <a:prstGeom prst="rect">
            <a:avLst/>
          </a:prstGeom>
        </p:spPr>
      </p:pic>
      <p:sp>
        <p:nvSpPr>
          <p:cNvPr id="218" name="Rectangle 217"/>
          <p:cNvSpPr/>
          <p:nvPr/>
        </p:nvSpPr>
        <p:spPr>
          <a:xfrm>
            <a:off x="825237" y="6317124"/>
            <a:ext cx="6043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Aggregation</a:t>
            </a:r>
          </a:p>
        </p:txBody>
      </p:sp>
      <p:sp>
        <p:nvSpPr>
          <p:cNvPr id="212" name="Title 8"/>
          <p:cNvSpPr txBox="1">
            <a:spLocks/>
          </p:cNvSpPr>
          <p:nvPr/>
        </p:nvSpPr>
        <p:spPr>
          <a:xfrm>
            <a:off x="0" y="-91578"/>
            <a:ext cx="9591840" cy="5190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" name="Google Shape;390;p59">
            <a:extLst>
              <a:ext uri="{FF2B5EF4-FFF2-40B4-BE49-F238E27FC236}">
                <a16:creationId xmlns:a16="http://schemas.microsoft.com/office/drawing/2014/main" id="{CB1B96F5-806D-D44D-8598-6FEBD53D551A}"/>
              </a:ext>
            </a:extLst>
          </p:cNvPr>
          <p:cNvSpPr txBox="1">
            <a:spLocks/>
          </p:cNvSpPr>
          <p:nvPr/>
        </p:nvSpPr>
        <p:spPr>
          <a:xfrm>
            <a:off x="0" y="-102637"/>
            <a:ext cx="9144000" cy="114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Harmonic sum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894E6AF8-B943-8845-9FB1-AA6F8E46EE63}"/>
              </a:ext>
            </a:extLst>
          </p:cNvPr>
          <p:cNvSpPr txBox="1">
            <a:spLocks/>
          </p:cNvSpPr>
          <p:nvPr/>
        </p:nvSpPr>
        <p:spPr>
          <a:xfrm>
            <a:off x="3457612" y="2332358"/>
            <a:ext cx="1224951" cy="304886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endParaRPr lang="en-GB" sz="3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1" indent="0" algn="just">
              <a:spcBef>
                <a:spcPts val="0"/>
              </a:spcBef>
              <a:buNone/>
            </a:pPr>
            <a:r>
              <a:rPr lang="en-GB" sz="3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  <a:p>
            <a:pPr marL="400050" lvl="1" indent="0" algn="just">
              <a:spcBef>
                <a:spcPts val="0"/>
              </a:spcBef>
              <a:buNone/>
            </a:pPr>
            <a:r>
              <a:rPr lang="en-GB" sz="3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  <a:p>
            <a:pPr marL="400050" lvl="1" indent="0" algn="just">
              <a:spcBef>
                <a:spcPts val="0"/>
              </a:spcBef>
              <a:buNone/>
            </a:pPr>
            <a:r>
              <a:rPr lang="en-GB" sz="3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  <a:p>
            <a:pPr marL="400050" lvl="1" indent="0" algn="just">
              <a:spcBef>
                <a:spcPts val="0"/>
              </a:spcBef>
              <a:buNone/>
            </a:pPr>
            <a:r>
              <a:rPr lang="en-GB" sz="3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</p:txBody>
      </p:sp>
      <p:pic>
        <p:nvPicPr>
          <p:cNvPr id="6" name="Picture 5" descr="A picture containing furniture, cabinet, old&#10;&#10;Description automatically generated">
            <a:extLst>
              <a:ext uri="{FF2B5EF4-FFF2-40B4-BE49-F238E27FC236}">
                <a16:creationId xmlns:a16="http://schemas.microsoft.com/office/drawing/2014/main" id="{6B0EAF7C-0D29-EF41-B5F6-4828B75851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06"/>
          <a:stretch/>
        </p:blipFill>
        <p:spPr>
          <a:xfrm>
            <a:off x="50909" y="1367684"/>
            <a:ext cx="2417162" cy="1476000"/>
          </a:xfrm>
          <a:prstGeom prst="rect">
            <a:avLst/>
          </a:prstGeom>
        </p:spPr>
      </p:pic>
      <p:pic>
        <p:nvPicPr>
          <p:cNvPr id="19" name="Picture 18" descr="A drawing of a person&#10;&#10;Description automatically generated">
            <a:extLst>
              <a:ext uri="{FF2B5EF4-FFF2-40B4-BE49-F238E27FC236}">
                <a16:creationId xmlns:a16="http://schemas.microsoft.com/office/drawing/2014/main" id="{406F6DF8-2009-6046-A75D-C85D22EADD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87" t="30809" r="6370" b="23570"/>
          <a:stretch/>
        </p:blipFill>
        <p:spPr>
          <a:xfrm>
            <a:off x="4708828" y="5749836"/>
            <a:ext cx="3989892" cy="85167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FF34283-F456-404D-90AB-301E2849C0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2" t="3265" r="1392" b="3647"/>
          <a:stretch/>
        </p:blipFill>
        <p:spPr>
          <a:xfrm>
            <a:off x="2692483" y="1265818"/>
            <a:ext cx="2773055" cy="1726274"/>
          </a:xfrm>
          <a:prstGeom prst="rect">
            <a:avLst/>
          </a:prstGeom>
        </p:spPr>
      </p:pic>
      <p:pic>
        <p:nvPicPr>
          <p:cNvPr id="28" name="Picture 27" descr="A picture containing furniture, cabinet, old&#10;&#10;Description automatically generated">
            <a:extLst>
              <a:ext uri="{FF2B5EF4-FFF2-40B4-BE49-F238E27FC236}">
                <a16:creationId xmlns:a16="http://schemas.microsoft.com/office/drawing/2014/main" id="{63826F1E-5736-5149-A323-0F4C3D01D2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430" t="67029" r="1214"/>
          <a:stretch/>
        </p:blipFill>
        <p:spPr>
          <a:xfrm>
            <a:off x="3709793" y="4989822"/>
            <a:ext cx="720587" cy="589076"/>
          </a:xfrm>
          <a:prstGeom prst="rect">
            <a:avLst/>
          </a:prstGeom>
        </p:spPr>
      </p:pic>
      <p:sp>
        <p:nvSpPr>
          <p:cNvPr id="29" name="Content Placeholder 5">
            <a:extLst>
              <a:ext uri="{FF2B5EF4-FFF2-40B4-BE49-F238E27FC236}">
                <a16:creationId xmlns:a16="http://schemas.microsoft.com/office/drawing/2014/main" id="{5D8B3A14-D64F-F94E-BFD8-7322236A3278}"/>
              </a:ext>
            </a:extLst>
          </p:cNvPr>
          <p:cNvSpPr txBox="1">
            <a:spLocks/>
          </p:cNvSpPr>
          <p:nvPr/>
        </p:nvSpPr>
        <p:spPr>
          <a:xfrm>
            <a:off x="353578" y="2332358"/>
            <a:ext cx="1224951" cy="304886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endParaRPr lang="en-GB" sz="3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1" indent="0" algn="just">
              <a:spcBef>
                <a:spcPts val="0"/>
              </a:spcBef>
              <a:buNone/>
            </a:pPr>
            <a:r>
              <a:rPr lang="en-GB" sz="3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  <a:p>
            <a:pPr marL="400050" lvl="1" indent="0" algn="just">
              <a:spcBef>
                <a:spcPts val="0"/>
              </a:spcBef>
              <a:buNone/>
            </a:pPr>
            <a:r>
              <a:rPr lang="en-GB" sz="3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  <a:p>
            <a:pPr marL="400050" lvl="1" indent="0" algn="just">
              <a:spcBef>
                <a:spcPts val="0"/>
              </a:spcBef>
              <a:buNone/>
            </a:pPr>
            <a:r>
              <a:rPr lang="en-GB" sz="3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  <a:p>
            <a:pPr marL="400050" lvl="1" indent="0" algn="just">
              <a:spcBef>
                <a:spcPts val="0"/>
              </a:spcBef>
              <a:buNone/>
            </a:pPr>
            <a:r>
              <a:rPr lang="en-GB" sz="3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228A37D0-346A-D346-8EDB-C33A5604032B}"/>
              </a:ext>
            </a:extLst>
          </p:cNvPr>
          <p:cNvSpPr txBox="1">
            <a:spLocks/>
          </p:cNvSpPr>
          <p:nvPr/>
        </p:nvSpPr>
        <p:spPr>
          <a:xfrm>
            <a:off x="7246264" y="2332358"/>
            <a:ext cx="1224951" cy="304886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endParaRPr lang="en-GB" sz="3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lvl="1" indent="0" algn="just">
              <a:spcBef>
                <a:spcPts val="0"/>
              </a:spcBef>
              <a:buNone/>
            </a:pPr>
            <a:r>
              <a:rPr lang="en-GB" sz="3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  <a:p>
            <a:pPr marL="400050" lvl="1" indent="0" algn="just">
              <a:spcBef>
                <a:spcPts val="0"/>
              </a:spcBef>
              <a:buNone/>
            </a:pPr>
            <a:r>
              <a:rPr lang="en-GB" sz="3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  <a:p>
            <a:pPr marL="400050" lvl="1" indent="0" algn="just">
              <a:spcBef>
                <a:spcPts val="0"/>
              </a:spcBef>
              <a:buNone/>
            </a:pPr>
            <a:r>
              <a:rPr lang="en-GB" sz="3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  <a:p>
            <a:pPr marL="400050" lvl="1" indent="0" algn="just">
              <a:spcBef>
                <a:spcPts val="0"/>
              </a:spcBef>
              <a:buNone/>
            </a:pPr>
            <a:r>
              <a:rPr lang="en-GB" sz="3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</a:p>
        </p:txBody>
      </p:sp>
      <p:sp>
        <p:nvSpPr>
          <p:cNvPr id="23" name="Bent-Up Arrow 22">
            <a:extLst>
              <a:ext uri="{FF2B5EF4-FFF2-40B4-BE49-F238E27FC236}">
                <a16:creationId xmlns:a16="http://schemas.microsoft.com/office/drawing/2014/main" id="{15E5C411-42BF-7743-9EFA-6CAF703F9342}"/>
              </a:ext>
            </a:extLst>
          </p:cNvPr>
          <p:cNvSpPr/>
          <p:nvPr/>
        </p:nvSpPr>
        <p:spPr>
          <a:xfrm rot="5400000">
            <a:off x="3960994" y="5647452"/>
            <a:ext cx="589076" cy="62779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5" name="Picture 34" descr="A picture containing furniture, cabinet, old&#10;&#10;Description automatically generated">
            <a:extLst>
              <a:ext uri="{FF2B5EF4-FFF2-40B4-BE49-F238E27FC236}">
                <a16:creationId xmlns:a16="http://schemas.microsoft.com/office/drawing/2014/main" id="{E1BBE00B-D338-774A-8D4B-88107A8AC6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430" t="67029" r="1214"/>
          <a:stretch/>
        </p:blipFill>
        <p:spPr>
          <a:xfrm>
            <a:off x="104650" y="6179800"/>
            <a:ext cx="720587" cy="5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48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94447" y="6211669"/>
            <a:ext cx="67551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https://docs.targetvalidation.org/getting-started/scoring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38069"/>
            <a:ext cx="9144000" cy="7630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4000" dirty="0">
                <a:solidFill>
                  <a:srgbClr val="0091E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Factors affecting the evidence strength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3AF2CB-809A-1048-91A4-A3A92EB948FA}"/>
              </a:ext>
            </a:extLst>
          </p:cNvPr>
          <p:cNvSpPr/>
          <p:nvPr/>
        </p:nvSpPr>
        <p:spPr>
          <a:xfrm>
            <a:off x="395859" y="1100729"/>
            <a:ext cx="83522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data set has its own scoring and ranking scheme</a:t>
            </a: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text mining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DC0AFC-BC1B-0448-AF7E-B8286A105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28" y="2282709"/>
            <a:ext cx="8262344" cy="34745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8555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/>
        </p:nvSpPr>
        <p:spPr>
          <a:xfrm>
            <a:off x="59912" y="389956"/>
            <a:ext cx="55762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What can you do with the Open Targets Platform?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6" name="Google Shape;336;p55"/>
          <p:cNvSpPr txBox="1"/>
          <p:nvPr/>
        </p:nvSpPr>
        <p:spPr>
          <a:xfrm>
            <a:off x="14" y="4795459"/>
            <a:ext cx="56361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 </a:t>
            </a: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annotations</a:t>
            </a:r>
            <a:endParaRPr sz="24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7" name="Google Shape;337;p55"/>
          <p:cNvSpPr txBox="1"/>
          <p:nvPr/>
        </p:nvSpPr>
        <p:spPr>
          <a:xfrm>
            <a:off x="14" y="3845834"/>
            <a:ext cx="74193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Target-disease associations (+ evidence + score)</a:t>
            </a:r>
            <a:endParaRPr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9" name="Google Shape;339;p55"/>
          <p:cNvSpPr txBox="1"/>
          <p:nvPr/>
        </p:nvSpPr>
        <p:spPr>
          <a:xfrm>
            <a:off x="14" y="5819446"/>
            <a:ext cx="36687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annotations</a:t>
            </a:r>
            <a:endParaRPr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Google Shape;340;p55">
            <a:extLst>
              <a:ext uri="{FF2B5EF4-FFF2-40B4-BE49-F238E27FC236}">
                <a16:creationId xmlns:a16="http://schemas.microsoft.com/office/drawing/2014/main" id="{F0D20549-410D-F249-80AD-611879605AAD}"/>
              </a:ext>
            </a:extLst>
          </p:cNvPr>
          <p:cNvSpPr txBox="1"/>
          <p:nvPr/>
        </p:nvSpPr>
        <p:spPr>
          <a:xfrm>
            <a:off x="0" y="5238088"/>
            <a:ext cx="623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en-US" sz="1800" dirty="0">
                <a:hlinkClick r:id="rId3"/>
              </a:rPr>
              <a:t>https://www.targetvalidation.org/target/ENSG00000077238</a:t>
            </a:r>
            <a:endParaRPr sz="18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1" name="Google Shape;341;p55">
            <a:extLst>
              <a:ext uri="{FF2B5EF4-FFF2-40B4-BE49-F238E27FC236}">
                <a16:creationId xmlns:a16="http://schemas.microsoft.com/office/drawing/2014/main" id="{85538B1B-BA49-6F43-875E-B02EB64C6E49}"/>
              </a:ext>
            </a:extLst>
          </p:cNvPr>
          <p:cNvSpPr txBox="1"/>
          <p:nvPr/>
        </p:nvSpPr>
        <p:spPr>
          <a:xfrm>
            <a:off x="0" y="6183860"/>
            <a:ext cx="5959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en-US" sz="1800" u="sng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http://www.targetvalidation.org/diseaset/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EFO_0000341</a:t>
            </a:r>
            <a:endParaRPr sz="18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3" name="Google Shape;342;p55">
            <a:extLst>
              <a:ext uri="{FF2B5EF4-FFF2-40B4-BE49-F238E27FC236}">
                <a16:creationId xmlns:a16="http://schemas.microsoft.com/office/drawing/2014/main" id="{0A630B94-66AD-8846-961B-DE7E1505CB28}"/>
              </a:ext>
            </a:extLst>
          </p:cNvPr>
          <p:cNvSpPr txBox="1"/>
          <p:nvPr/>
        </p:nvSpPr>
        <p:spPr>
          <a:xfrm>
            <a:off x="0" y="4299674"/>
            <a:ext cx="8316009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en-US" sz="1800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https://www.targetvalidation.org/evidence/ENSG00000077238/EFO_0000341</a:t>
            </a:r>
            <a:endParaRPr sz="18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51053A-CAF7-9047-B520-86E7838851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980" r="4142" b="870"/>
          <a:stretch/>
        </p:blipFill>
        <p:spPr>
          <a:xfrm>
            <a:off x="5320146" y="494890"/>
            <a:ext cx="3269673" cy="30467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75695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/>
        </p:nvSpPr>
        <p:spPr>
          <a:xfrm>
            <a:off x="59927" y="0"/>
            <a:ext cx="90840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 annotations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8AF54A-E3C6-844D-A8EC-CFC5D5EAE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603" y="1022663"/>
            <a:ext cx="2963822" cy="554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5119DB-2BE2-854D-8209-988737ECB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451" y="3106787"/>
            <a:ext cx="5201066" cy="165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FE587-B587-834B-9377-E59F3B9281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8" r="300" b="19469"/>
          <a:stretch/>
        </p:blipFill>
        <p:spPr>
          <a:xfrm>
            <a:off x="3753367" y="2266052"/>
            <a:ext cx="5390633" cy="840735"/>
          </a:xfrm>
          <a:prstGeom prst="rect">
            <a:avLst/>
          </a:prstGeom>
        </p:spPr>
      </p:pic>
      <p:sp>
        <p:nvSpPr>
          <p:cNvPr id="16" name="Google Shape;437;p61">
            <a:extLst>
              <a:ext uri="{FF2B5EF4-FFF2-40B4-BE49-F238E27FC236}">
                <a16:creationId xmlns:a16="http://schemas.microsoft.com/office/drawing/2014/main" id="{65E61E1E-2E6B-1A49-82A2-B518F4D96730}"/>
              </a:ext>
            </a:extLst>
          </p:cNvPr>
          <p:cNvSpPr/>
          <p:nvPr/>
        </p:nvSpPr>
        <p:spPr>
          <a:xfrm>
            <a:off x="7542040" y="968247"/>
            <a:ext cx="1341042" cy="668502"/>
          </a:xfrm>
          <a:prstGeom prst="wedgeRoundRectCallout">
            <a:avLst>
              <a:gd name="adj1" fmla="val -19079"/>
              <a:gd name="adj2" fmla="val 47037"/>
              <a:gd name="adj3" fmla="val 16667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7" name="Google Shape;438;p61">
            <a:extLst>
              <a:ext uri="{FF2B5EF4-FFF2-40B4-BE49-F238E27FC236}">
                <a16:creationId xmlns:a16="http://schemas.microsoft.com/office/drawing/2014/main" id="{80D16550-4951-6F4A-937D-58FA9A2DCD4F}"/>
              </a:ext>
            </a:extLst>
          </p:cNvPr>
          <p:cNvSpPr txBox="1"/>
          <p:nvPr/>
        </p:nvSpPr>
        <p:spPr>
          <a:xfrm>
            <a:off x="7594026" y="1039543"/>
            <a:ext cx="1241491" cy="53307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1400"/>
              <a:buFont typeface="Helvetica Neue"/>
              <a:buNone/>
            </a:pPr>
            <a:r>
              <a:rPr lang="en-US" sz="14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1400"/>
              <a:buFont typeface="Helvetica Neue"/>
              <a:buNone/>
            </a:pPr>
            <a:r>
              <a:rPr lang="en-US" sz="14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profile page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810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/>
          <p:nvPr/>
        </p:nvSpPr>
        <p:spPr>
          <a:xfrm>
            <a:off x="-56028" y="180326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04" name="Google Shape;404;p60"/>
          <p:cNvSpPr txBox="1"/>
          <p:nvPr/>
        </p:nvSpPr>
        <p:spPr>
          <a:xfrm>
            <a:off x="0" y="296198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Does</a:t>
            </a: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my target have disease-associated variants?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F3B63E-C8CF-7743-88B2-2C030B922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759" t="30365" r="5521"/>
          <a:stretch/>
        </p:blipFill>
        <p:spPr>
          <a:xfrm>
            <a:off x="885607" y="1925052"/>
            <a:ext cx="7260730" cy="3962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Google Shape;357;p56">
            <a:extLst>
              <a:ext uri="{FF2B5EF4-FFF2-40B4-BE49-F238E27FC236}">
                <a16:creationId xmlns:a16="http://schemas.microsoft.com/office/drawing/2014/main" id="{3BA530F0-E978-7E47-8A90-9594AE624F0B}"/>
              </a:ext>
            </a:extLst>
          </p:cNvPr>
          <p:cNvSpPr txBox="1"/>
          <p:nvPr/>
        </p:nvSpPr>
        <p:spPr>
          <a:xfrm>
            <a:off x="6075372" y="6373306"/>
            <a:ext cx="3068627" cy="58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genome assembly: GRCh38 or hg38</a:t>
            </a:r>
          </a:p>
        </p:txBody>
      </p:sp>
    </p:spTree>
    <p:extLst>
      <p:ext uri="{BB962C8B-B14F-4D97-AF65-F5344CB8AC3E}">
        <p14:creationId xmlns:p14="http://schemas.microsoft.com/office/powerpoint/2010/main" val="3620364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404;p60">
            <a:extLst>
              <a:ext uri="{FF2B5EF4-FFF2-40B4-BE49-F238E27FC236}">
                <a16:creationId xmlns:a16="http://schemas.microsoft.com/office/drawing/2014/main" id="{55BF53FB-FE49-2E4F-9EEE-3808E36EFB99}"/>
              </a:ext>
            </a:extLst>
          </p:cNvPr>
          <p:cNvSpPr txBox="1"/>
          <p:nvPr/>
        </p:nvSpPr>
        <p:spPr>
          <a:xfrm>
            <a:off x="-56028" y="66287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Is my target expressed in the relevant tissue?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6C5AC4-CE43-844E-8FB3-10E4649F7853}"/>
              </a:ext>
            </a:extLst>
          </p:cNvPr>
          <p:cNvGrpSpPr/>
          <p:nvPr/>
        </p:nvGrpSpPr>
        <p:grpSpPr>
          <a:xfrm>
            <a:off x="985094" y="1990639"/>
            <a:ext cx="7117784" cy="1795750"/>
            <a:chOff x="1021664" y="1990639"/>
            <a:chExt cx="7117784" cy="17957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419DBDD-8B8E-8249-B5BF-B1702A2E64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237" r="1570" b="60739"/>
            <a:stretch/>
          </p:blipFill>
          <p:spPr>
            <a:xfrm>
              <a:off x="3052293" y="1990639"/>
              <a:ext cx="5087155" cy="169526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2E49CCA-193A-C943-BD9A-4812C45B7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4376" b="60739"/>
            <a:stretch/>
          </p:blipFill>
          <p:spPr>
            <a:xfrm>
              <a:off x="1021664" y="1990639"/>
              <a:ext cx="2030629" cy="1695268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8DB08C9-0431-4545-A2F9-10B4A3243106}"/>
                </a:ext>
              </a:extLst>
            </p:cNvPr>
            <p:cNvSpPr/>
            <p:nvPr/>
          </p:nvSpPr>
          <p:spPr>
            <a:xfrm>
              <a:off x="1021664" y="1990639"/>
              <a:ext cx="7117784" cy="1795750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C68354-DCBA-8442-AFC0-E924E20D3B3C}"/>
              </a:ext>
            </a:extLst>
          </p:cNvPr>
          <p:cNvGrpSpPr/>
          <p:nvPr/>
        </p:nvGrpSpPr>
        <p:grpSpPr>
          <a:xfrm>
            <a:off x="1723514" y="4045940"/>
            <a:ext cx="5640945" cy="2563448"/>
            <a:chOff x="1648497" y="4045940"/>
            <a:chExt cx="5640945" cy="25634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A3A750-31EE-3442-8EAA-BD669028A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15" t="34801" r="81665" b="1"/>
            <a:stretch/>
          </p:blipFill>
          <p:spPr>
            <a:xfrm>
              <a:off x="1648497" y="4045940"/>
              <a:ext cx="1446666" cy="2563448"/>
            </a:xfrm>
            <a:prstGeom prst="rect">
              <a:avLst/>
            </a:prstGeom>
          </p:spPr>
        </p:pic>
        <p:pic>
          <p:nvPicPr>
            <p:cNvPr id="4" name="Picture 3" descr="A picture containing drawing, bottle&#10;&#10;Description automatically generated">
              <a:extLst>
                <a:ext uri="{FF2B5EF4-FFF2-40B4-BE49-F238E27FC236}">
                  <a16:creationId xmlns:a16="http://schemas.microsoft.com/office/drawing/2014/main" id="{B15E283F-FC91-F54E-A735-04695256E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09553" y="4065864"/>
              <a:ext cx="1480188" cy="2523600"/>
            </a:xfrm>
            <a:prstGeom prst="rect">
              <a:avLst/>
            </a:prstGeom>
          </p:spPr>
        </p:pic>
        <p:pic>
          <p:nvPicPr>
            <p:cNvPr id="9" name="Picture 8" descr="A picture containing fabric&#10;&#10;Description automatically generated">
              <a:extLst>
                <a:ext uri="{FF2B5EF4-FFF2-40B4-BE49-F238E27FC236}">
                  <a16:creationId xmlns:a16="http://schemas.microsoft.com/office/drawing/2014/main" id="{BB77605A-E88A-1141-AEC4-804F89DF0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71175" y="4346103"/>
              <a:ext cx="2018267" cy="1963123"/>
            </a:xfrm>
            <a:prstGeom prst="rect">
              <a:avLst/>
            </a:prstGeom>
          </p:spPr>
        </p:pic>
      </p:grpSp>
      <p:sp>
        <p:nvSpPr>
          <p:cNvPr id="13" name="Google Shape;357;p56">
            <a:extLst>
              <a:ext uri="{FF2B5EF4-FFF2-40B4-BE49-F238E27FC236}">
                <a16:creationId xmlns:a16="http://schemas.microsoft.com/office/drawing/2014/main" id="{93695B30-DBBC-C443-A028-AFC94325A4F9}"/>
              </a:ext>
            </a:extLst>
          </p:cNvPr>
          <p:cNvSpPr txBox="1"/>
          <p:nvPr/>
        </p:nvSpPr>
        <p:spPr>
          <a:xfrm>
            <a:off x="6444340" y="6457978"/>
            <a:ext cx="4532981" cy="58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Clr>
                <a:srgbClr val="4F81BD"/>
              </a:buClr>
            </a:pPr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* Images from Expression Atlas</a:t>
            </a:r>
          </a:p>
        </p:txBody>
      </p:sp>
    </p:spTree>
    <p:extLst>
      <p:ext uri="{BB962C8B-B14F-4D97-AF65-F5344CB8AC3E}">
        <p14:creationId xmlns:p14="http://schemas.microsoft.com/office/powerpoint/2010/main" val="301540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8"/>
          <p:cNvSpPr txBox="1"/>
          <p:nvPr/>
        </p:nvSpPr>
        <p:spPr>
          <a:xfrm>
            <a:off x="3721985" y="357472"/>
            <a:ext cx="517948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u="none" strike="noStrike" cap="none">
                <a:solidFill>
                  <a:srgbClr val="0091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Chat box</a:t>
            </a:r>
            <a:endParaRPr sz="4000" b="0" i="0" u="none" strike="noStrike" cap="none">
              <a:solidFill>
                <a:srgbClr val="0091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3" name="Google Shape;233;p48" descr="Screen Shot 2017-03-22 at 16.06.4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401" y="652086"/>
            <a:ext cx="2019300" cy="570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" name="Google Shape;234;p48"/>
          <p:cNvCxnSpPr/>
          <p:nvPr/>
        </p:nvCxnSpPr>
        <p:spPr>
          <a:xfrm rot="10800000" flipH="1">
            <a:off x="3848347" y="2243522"/>
            <a:ext cx="1038803" cy="1993452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pic>
        <p:nvPicPr>
          <p:cNvPr id="235" name="Google Shape;235;p48" descr="Screen Shot 2017-03-22 at 16.05.46.png"/>
          <p:cNvPicPr preferRelativeResize="0"/>
          <p:nvPr/>
        </p:nvPicPr>
        <p:blipFill rotWithShape="1">
          <a:blip r:embed="rId4">
            <a:alphaModFix/>
          </a:blip>
          <a:srcRect l="21150" t="27267" r="7208" b="33009"/>
          <a:stretch/>
        </p:blipFill>
        <p:spPr>
          <a:xfrm>
            <a:off x="3587732" y="2243522"/>
            <a:ext cx="3292311" cy="27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8"/>
          <p:cNvSpPr/>
          <p:nvPr/>
        </p:nvSpPr>
        <p:spPr>
          <a:xfrm>
            <a:off x="3848347" y="2725545"/>
            <a:ext cx="2702465" cy="192862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8"/>
          <p:cNvSpPr/>
          <p:nvPr/>
        </p:nvSpPr>
        <p:spPr>
          <a:xfrm>
            <a:off x="3848347" y="1665431"/>
            <a:ext cx="1166545" cy="417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48" descr="Screen Shot 2017-03-22 at 16.05.46.png"/>
          <p:cNvPicPr preferRelativeResize="0"/>
          <p:nvPr/>
        </p:nvPicPr>
        <p:blipFill rotWithShape="1">
          <a:blip r:embed="rId4">
            <a:alphaModFix/>
          </a:blip>
          <a:srcRect l="21150" r="7208" b="88111"/>
          <a:stretch/>
        </p:blipFill>
        <p:spPr>
          <a:xfrm>
            <a:off x="3587732" y="1500472"/>
            <a:ext cx="3292311" cy="81535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8"/>
          <p:cNvSpPr/>
          <p:nvPr/>
        </p:nvSpPr>
        <p:spPr>
          <a:xfrm>
            <a:off x="3646743" y="3179856"/>
            <a:ext cx="317303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Please enter your question into this box</a:t>
            </a:r>
            <a:endParaRPr/>
          </a:p>
        </p:txBody>
      </p:sp>
      <p:sp>
        <p:nvSpPr>
          <p:cNvPr id="240" name="Google Shape;240;p48"/>
          <p:cNvSpPr/>
          <p:nvPr/>
        </p:nvSpPr>
        <p:spPr>
          <a:xfrm>
            <a:off x="3543156" y="1406392"/>
            <a:ext cx="3430956" cy="3642538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48"/>
          <p:cNvSpPr/>
          <p:nvPr/>
        </p:nvSpPr>
        <p:spPr>
          <a:xfrm rot="514251">
            <a:off x="2335280" y="4564438"/>
            <a:ext cx="1723625" cy="657733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48"/>
          <p:cNvSpPr/>
          <p:nvPr/>
        </p:nvSpPr>
        <p:spPr>
          <a:xfrm>
            <a:off x="3848347" y="5562380"/>
            <a:ext cx="508803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Address chat to ‘Everyone’ </a:t>
            </a:r>
            <a:endParaRPr sz="2200" b="0" i="0" u="none" strike="noStrike" cap="none">
              <a:solidFill>
                <a:srgbClr val="4F81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48"/>
          <p:cNvSpPr/>
          <p:nvPr/>
        </p:nvSpPr>
        <p:spPr>
          <a:xfrm>
            <a:off x="3980328" y="2475915"/>
            <a:ext cx="906822" cy="1550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rgbClr val="4F81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06404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404;p60">
            <a:extLst>
              <a:ext uri="{FF2B5EF4-FFF2-40B4-BE49-F238E27FC236}">
                <a16:creationId xmlns:a16="http://schemas.microsoft.com/office/drawing/2014/main" id="{E9AB0988-0523-634E-B95E-EB653B5E60D7}"/>
              </a:ext>
            </a:extLst>
          </p:cNvPr>
          <p:cNvSpPr txBox="1"/>
          <p:nvPr/>
        </p:nvSpPr>
        <p:spPr>
          <a:xfrm>
            <a:off x="0" y="325045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Is my target tractable?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44146B-F5B4-AE49-996F-A77EA8371CC0}"/>
              </a:ext>
            </a:extLst>
          </p:cNvPr>
          <p:cNvGrpSpPr/>
          <p:nvPr/>
        </p:nvGrpSpPr>
        <p:grpSpPr>
          <a:xfrm>
            <a:off x="3216661" y="1616794"/>
            <a:ext cx="2710677" cy="2583079"/>
            <a:chOff x="548765" y="3084249"/>
            <a:chExt cx="2710677" cy="258307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AE1FA7E-E017-6B4E-9AB0-39CDFD483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972" t="5570" r="17361" b="2089"/>
            <a:stretch/>
          </p:blipFill>
          <p:spPr>
            <a:xfrm>
              <a:off x="888762" y="3084249"/>
              <a:ext cx="2030683" cy="177488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6D8A72-CF98-6C4C-A1D8-BD970D2610CE}"/>
                </a:ext>
              </a:extLst>
            </p:cNvPr>
            <p:cNvSpPr/>
            <p:nvPr/>
          </p:nvSpPr>
          <p:spPr>
            <a:xfrm>
              <a:off x="548765" y="4990220"/>
              <a:ext cx="2710677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Antibody</a:t>
              </a:r>
            </a:p>
            <a:p>
              <a:pPr algn="ctr"/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https://www.immunology.org/structure-antibody-1972</a:t>
              </a:r>
            </a:p>
            <a:p>
              <a:pPr algn="ctr"/>
              <a:endParaRPr lang="en-US" sz="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FB7F3F-6053-A744-8F9A-ECD767553755}"/>
              </a:ext>
            </a:extLst>
          </p:cNvPr>
          <p:cNvGrpSpPr/>
          <p:nvPr/>
        </p:nvGrpSpPr>
        <p:grpSpPr>
          <a:xfrm>
            <a:off x="340430" y="1819137"/>
            <a:ext cx="2710677" cy="2178393"/>
            <a:chOff x="611954" y="1281028"/>
            <a:chExt cx="2710677" cy="217839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C218145-F530-4E49-8A2A-4DD0CA475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680" t="4902" r="30633" b="6863"/>
            <a:stretch/>
          </p:blipFill>
          <p:spPr>
            <a:xfrm>
              <a:off x="1063222" y="1281028"/>
              <a:ext cx="1808140" cy="150678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B70F96-42B2-4A40-9073-8F02D515D618}"/>
                </a:ext>
              </a:extLst>
            </p:cNvPr>
            <p:cNvSpPr/>
            <p:nvPr/>
          </p:nvSpPr>
          <p:spPr>
            <a:xfrm rot="10800000" flipV="1">
              <a:off x="611954" y="2905423"/>
              <a:ext cx="2710677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Small molecule</a:t>
              </a:r>
            </a:p>
            <a:p>
              <a:pPr algn="ctr"/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DOI:10.1517/17460441.3.4.391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6E7A694-08C0-D949-A989-5E5988218AD2}"/>
              </a:ext>
            </a:extLst>
          </p:cNvPr>
          <p:cNvGrpSpPr/>
          <p:nvPr/>
        </p:nvGrpSpPr>
        <p:grpSpPr>
          <a:xfrm>
            <a:off x="6544161" y="1569185"/>
            <a:ext cx="2363978" cy="2678297"/>
            <a:chOff x="6544161" y="1480049"/>
            <a:chExt cx="2363978" cy="2678297"/>
          </a:xfrm>
        </p:grpSpPr>
        <p:pic>
          <p:nvPicPr>
            <p:cNvPr id="3" name="Picture 2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8E4EE022-7D0D-8C40-81B5-A12F740EC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0712" b="34690"/>
            <a:stretch/>
          </p:blipFill>
          <p:spPr>
            <a:xfrm rot="3362314">
              <a:off x="6723301" y="2135938"/>
              <a:ext cx="2005698" cy="69391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2F45AD-7587-B143-AC15-09B2023BBE5A}"/>
                </a:ext>
              </a:extLst>
            </p:cNvPr>
            <p:cNvSpPr/>
            <p:nvPr/>
          </p:nvSpPr>
          <p:spPr>
            <a:xfrm>
              <a:off x="6544161" y="3481238"/>
              <a:ext cx="2363978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Other</a:t>
              </a:r>
            </a:p>
            <a:p>
              <a:pPr algn="ctr"/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https://www.ebi.ac.uk/chembl/</a:t>
              </a:r>
            </a:p>
            <a:p>
              <a:pPr algn="ctr"/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compound_report_card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/CHEMBL2104987/</a:t>
              </a:r>
            </a:p>
          </p:txBody>
        </p:sp>
      </p:grp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DF43D1-F746-B243-9968-C04163580B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69" t="46101" r="3603" b="26427"/>
          <a:stretch/>
        </p:blipFill>
        <p:spPr>
          <a:xfrm>
            <a:off x="2105956" y="5288293"/>
            <a:ext cx="6679096" cy="128392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2AE2A7-010B-CD4B-AD69-4654EDD73F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657" r="2873" b="75675"/>
          <a:stretch/>
        </p:blipFill>
        <p:spPr>
          <a:xfrm>
            <a:off x="409956" y="5186632"/>
            <a:ext cx="1696000" cy="113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85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A9874BB-598F-FA40-9422-CEF5A6A0C7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32" b="3346"/>
          <a:stretch/>
        </p:blipFill>
        <p:spPr>
          <a:xfrm>
            <a:off x="69929" y="1786121"/>
            <a:ext cx="2177221" cy="3842080"/>
          </a:xfrm>
          <a:prstGeom prst="rect">
            <a:avLst/>
          </a:prstGeom>
        </p:spPr>
      </p:pic>
      <p:sp>
        <p:nvSpPr>
          <p:cNvPr id="403" name="Google Shape;403;p60"/>
          <p:cNvSpPr txBox="1"/>
          <p:nvPr/>
        </p:nvSpPr>
        <p:spPr>
          <a:xfrm>
            <a:off x="-56028" y="180326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04" name="Google Shape;404;p60"/>
          <p:cNvSpPr txBox="1"/>
          <p:nvPr/>
        </p:nvSpPr>
        <p:spPr>
          <a:xfrm>
            <a:off x="-56028" y="31767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Is it safe to modulate my target?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0" name="Google Shape;357;p56">
            <a:extLst>
              <a:ext uri="{FF2B5EF4-FFF2-40B4-BE49-F238E27FC236}">
                <a16:creationId xmlns:a16="http://schemas.microsoft.com/office/drawing/2014/main" id="{4BE5916C-2507-5846-A250-D515B9314D45}"/>
              </a:ext>
            </a:extLst>
          </p:cNvPr>
          <p:cNvSpPr txBox="1"/>
          <p:nvPr/>
        </p:nvSpPr>
        <p:spPr>
          <a:xfrm>
            <a:off x="2110862" y="4476577"/>
            <a:ext cx="6589110" cy="659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Known side effects (e.g. convulsions for ADORA1)</a:t>
            </a:r>
          </a:p>
          <a:p>
            <a:pPr marL="457200" lvl="0" indent="-457200">
              <a:lnSpc>
                <a:spcPct val="15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Safety risk information (e.g. CV system for ATK1)</a:t>
            </a:r>
          </a:p>
          <a:p>
            <a:pPr marL="457200" lvl="0" indent="-457200">
              <a:lnSpc>
                <a:spcPct val="150000"/>
              </a:lnSpc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Non-clinical experimental toxicity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DFEB0B2-3FB0-A14B-B61C-98A062A87A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1" t="10599" r="50103" b="67575"/>
          <a:stretch/>
        </p:blipFill>
        <p:spPr>
          <a:xfrm>
            <a:off x="2547030" y="1735441"/>
            <a:ext cx="6391580" cy="245767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AFCA737-6CC5-D24C-AC85-C144D9B3499B}"/>
              </a:ext>
            </a:extLst>
          </p:cNvPr>
          <p:cNvSpPr/>
          <p:nvPr/>
        </p:nvSpPr>
        <p:spPr>
          <a:xfrm>
            <a:off x="6720329" y="6487679"/>
            <a:ext cx="24236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available for 439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E42DB6-8B8F-154C-9404-3374F7444501}"/>
              </a:ext>
            </a:extLst>
          </p:cNvPr>
          <p:cNvSpPr/>
          <p:nvPr/>
        </p:nvSpPr>
        <p:spPr>
          <a:xfrm>
            <a:off x="1974574" y="5367130"/>
            <a:ext cx="272576" cy="26107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49E51B-BF9B-1248-89AB-91A50D19A90D}"/>
              </a:ext>
            </a:extLst>
          </p:cNvPr>
          <p:cNvSpPr/>
          <p:nvPr/>
        </p:nvSpPr>
        <p:spPr>
          <a:xfrm>
            <a:off x="9504218" y="3176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F56FA10C-39AD-A84B-90DD-9090E41827F3}"/>
              </a:ext>
            </a:extLst>
          </p:cNvPr>
          <p:cNvSpPr/>
          <p:nvPr/>
        </p:nvSpPr>
        <p:spPr>
          <a:xfrm>
            <a:off x="3366655" y="3560618"/>
            <a:ext cx="415636" cy="52647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5436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/>
        </p:nvSpPr>
        <p:spPr>
          <a:xfrm>
            <a:off x="59912" y="389956"/>
            <a:ext cx="55762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What can you do with the Open Targets Platform?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6" name="Google Shape;336;p55"/>
          <p:cNvSpPr txBox="1"/>
          <p:nvPr/>
        </p:nvSpPr>
        <p:spPr>
          <a:xfrm>
            <a:off x="14" y="4795459"/>
            <a:ext cx="56361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 annotations</a:t>
            </a:r>
            <a:endParaRPr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7" name="Google Shape;337;p55"/>
          <p:cNvSpPr txBox="1"/>
          <p:nvPr/>
        </p:nvSpPr>
        <p:spPr>
          <a:xfrm>
            <a:off x="14" y="3845834"/>
            <a:ext cx="74193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Target-disease associations (+ evidence + score)</a:t>
            </a:r>
            <a:endParaRPr sz="24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339" name="Google Shape;339;p55"/>
          <p:cNvSpPr txBox="1"/>
          <p:nvPr/>
        </p:nvSpPr>
        <p:spPr>
          <a:xfrm>
            <a:off x="14" y="5819446"/>
            <a:ext cx="36687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annotations</a:t>
            </a:r>
            <a:endParaRPr sz="24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0" name="Google Shape;340;p55">
            <a:extLst>
              <a:ext uri="{FF2B5EF4-FFF2-40B4-BE49-F238E27FC236}">
                <a16:creationId xmlns:a16="http://schemas.microsoft.com/office/drawing/2014/main" id="{F0D20549-410D-F249-80AD-611879605AAD}"/>
              </a:ext>
            </a:extLst>
          </p:cNvPr>
          <p:cNvSpPr txBox="1"/>
          <p:nvPr/>
        </p:nvSpPr>
        <p:spPr>
          <a:xfrm>
            <a:off x="0" y="5238088"/>
            <a:ext cx="623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en-US" sz="1800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https://www.targetvalidation.org/target/ENSG00000077238</a:t>
            </a:r>
            <a:endParaRPr sz="18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1" name="Google Shape;341;p55">
            <a:extLst>
              <a:ext uri="{FF2B5EF4-FFF2-40B4-BE49-F238E27FC236}">
                <a16:creationId xmlns:a16="http://schemas.microsoft.com/office/drawing/2014/main" id="{85538B1B-BA49-6F43-875E-B02EB64C6E49}"/>
              </a:ext>
            </a:extLst>
          </p:cNvPr>
          <p:cNvSpPr txBox="1"/>
          <p:nvPr/>
        </p:nvSpPr>
        <p:spPr>
          <a:xfrm>
            <a:off x="0" y="6183860"/>
            <a:ext cx="59595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en-US" sz="1800" u="sng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4"/>
              </a:rPr>
              <a:t>http://www.targetvalidation.org/diseaset/</a:t>
            </a:r>
            <a:r>
              <a:rPr lang="en-US" sz="1800" dirty="0">
                <a:solidFill>
                  <a:srgbClr val="4F81BD"/>
                </a:solidFill>
                <a:hlinkClick r:id="rId4"/>
              </a:rPr>
              <a:t> EFO_0000341</a:t>
            </a:r>
            <a:endParaRPr lang="en-US" sz="18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0" algn="just"/>
            <a:endParaRPr lang="en-US" sz="1800" dirty="0">
              <a:solidFill>
                <a:srgbClr val="4F81BD"/>
              </a:solidFill>
            </a:endParaRPr>
          </a:p>
        </p:txBody>
      </p:sp>
      <p:sp>
        <p:nvSpPr>
          <p:cNvPr id="13" name="Google Shape;342;p55">
            <a:extLst>
              <a:ext uri="{FF2B5EF4-FFF2-40B4-BE49-F238E27FC236}">
                <a16:creationId xmlns:a16="http://schemas.microsoft.com/office/drawing/2014/main" id="{0A630B94-66AD-8846-961B-DE7E1505CB28}"/>
              </a:ext>
            </a:extLst>
          </p:cNvPr>
          <p:cNvSpPr txBox="1"/>
          <p:nvPr/>
        </p:nvSpPr>
        <p:spPr>
          <a:xfrm>
            <a:off x="0" y="4299674"/>
            <a:ext cx="8316009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just"/>
            <a:r>
              <a:rPr lang="en-US" sz="1800" dirty="0">
                <a:solidFill>
                  <a:schemeClr val="bg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https://www.targetvalidation.org/evidence/ENSG00000077238/EFO_0000341</a:t>
            </a:r>
            <a:endParaRPr sz="18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DF6DD4-AFF6-7D44-A0DF-16B9F77105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980" r="4142" b="870"/>
          <a:stretch/>
        </p:blipFill>
        <p:spPr>
          <a:xfrm>
            <a:off x="5320146" y="494890"/>
            <a:ext cx="3269673" cy="30467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77437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/>
          <p:nvPr/>
        </p:nvSpPr>
        <p:spPr>
          <a:xfrm>
            <a:off x="-56028" y="100814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31" name="Google Shape;431;p61"/>
          <p:cNvSpPr txBox="1"/>
          <p:nvPr/>
        </p:nvSpPr>
        <p:spPr>
          <a:xfrm>
            <a:off x="-56028" y="165064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annotations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432" name="Google Shape;432;p61" descr="screencapture-targetvalidation-org-disease-EFO_1000906-2018-09-20-17_15_0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351" y="2125413"/>
            <a:ext cx="6320041" cy="3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1" descr="chembl_logo_pink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35550" y="2968449"/>
            <a:ext cx="986594" cy="93599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434" name="Google Shape;434;p61" descr="Screen Shot 2018-09-20 at 17.10.05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48575" y="4015833"/>
            <a:ext cx="1202173" cy="998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70659" y="3095448"/>
            <a:ext cx="714965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1" descr="Screen Shot 2018-09-20 at 17.20.3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33661" y="2276282"/>
            <a:ext cx="20320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1"/>
          <p:cNvSpPr/>
          <p:nvPr/>
        </p:nvSpPr>
        <p:spPr>
          <a:xfrm>
            <a:off x="196412" y="294655"/>
            <a:ext cx="1341042" cy="668502"/>
          </a:xfrm>
          <a:prstGeom prst="wedgeRoundRectCallout">
            <a:avLst>
              <a:gd name="adj1" fmla="val -19079"/>
              <a:gd name="adj2" fmla="val 47037"/>
              <a:gd name="adj3" fmla="val 16667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38" name="Google Shape;438;p61"/>
          <p:cNvSpPr txBox="1"/>
          <p:nvPr/>
        </p:nvSpPr>
        <p:spPr>
          <a:xfrm>
            <a:off x="248398" y="365951"/>
            <a:ext cx="1241491" cy="533077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1400"/>
              <a:buFont typeface="Helvetica Neue"/>
              <a:buNone/>
            </a:pPr>
            <a:r>
              <a:rPr lang="en-US" sz="14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Disease profile page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9" name="Google Shape;439;p61"/>
          <p:cNvSpPr txBox="1"/>
          <p:nvPr/>
        </p:nvSpPr>
        <p:spPr>
          <a:xfrm>
            <a:off x="0" y="5673004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8"/>
              </a:rPr>
              <a:t>https://docs.targetvalidation.org/getting-started/getting-started/disease-profile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26675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/>
          <p:nvPr/>
        </p:nvSpPr>
        <p:spPr>
          <a:xfrm>
            <a:off x="-56028" y="100814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31" name="Google Shape;431;p61"/>
          <p:cNvSpPr txBox="1"/>
          <p:nvPr/>
        </p:nvSpPr>
        <p:spPr>
          <a:xfrm>
            <a:off x="-56028" y="165064"/>
            <a:ext cx="92000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Which drugs are in clinical trials?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00AD5-8E1F-A14B-B37F-3F6A5EE50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3413"/>
            <a:ext cx="9144000" cy="562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37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/>
          <p:nvPr/>
        </p:nvSpPr>
        <p:spPr>
          <a:xfrm>
            <a:off x="-56028" y="100814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31" name="Google Shape;431;p61"/>
          <p:cNvSpPr txBox="1"/>
          <p:nvPr/>
        </p:nvSpPr>
        <p:spPr>
          <a:xfrm>
            <a:off x="-290147" y="277802"/>
            <a:ext cx="972429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36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Which other diseases relate to my disease?</a:t>
            </a:r>
            <a:endParaRPr sz="36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439" name="Google Shape;439;p61"/>
          <p:cNvSpPr txBox="1"/>
          <p:nvPr/>
        </p:nvSpPr>
        <p:spPr>
          <a:xfrm>
            <a:off x="0" y="636977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800" dirty="0">
                <a:hlinkClick r:id="rId3"/>
              </a:rPr>
              <a:t>https://www.targetvalidation.org/disease/EFO_0000685</a:t>
            </a:r>
            <a:endParaRPr sz="18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E1C23-CCC6-0C41-BA97-AB10E145B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68" y="1139310"/>
            <a:ext cx="7328263" cy="49404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4018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8"/>
          <p:cNvSpPr txBox="1">
            <a:spLocks/>
          </p:cNvSpPr>
          <p:nvPr/>
        </p:nvSpPr>
        <p:spPr>
          <a:xfrm>
            <a:off x="0" y="222188"/>
            <a:ext cx="9144000" cy="78170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Demos 2 and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6536" y="1637288"/>
            <a:ext cx="3267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F81BD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Target and disease annotations</a:t>
            </a:r>
            <a:endParaRPr lang="en-US" sz="200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1999" y="1637288"/>
            <a:ext cx="4019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Clr>
                <a:srgbClr val="4F81BD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diseases associated with my target?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C131E2-F76C-7D41-AC5B-82AC656CBC69}"/>
              </a:ext>
            </a:extLst>
          </p:cNvPr>
          <p:cNvSpPr txBox="1"/>
          <p:nvPr/>
        </p:nvSpPr>
        <p:spPr>
          <a:xfrm>
            <a:off x="426536" y="5840924"/>
            <a:ext cx="3527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Coursebook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pages 15-22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04DB7E-B4EC-9A4A-BF3A-9C78BC58B5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75" t="16612" r="39972" b="55635"/>
          <a:stretch/>
        </p:blipFill>
        <p:spPr>
          <a:xfrm>
            <a:off x="1106501" y="2894520"/>
            <a:ext cx="2320579" cy="116655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F9AE05-6483-3046-98C2-63F8CFC22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46" t="17268" r="1346" b="56794"/>
          <a:stretch/>
        </p:blipFill>
        <p:spPr>
          <a:xfrm>
            <a:off x="1106500" y="4232216"/>
            <a:ext cx="2320579" cy="11383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12E953-53FD-3D48-9AC1-BC2351E6565B}"/>
              </a:ext>
            </a:extLst>
          </p:cNvPr>
          <p:cNvSpPr txBox="1"/>
          <p:nvPr/>
        </p:nvSpPr>
        <p:spPr>
          <a:xfrm>
            <a:off x="4956064" y="5840924"/>
            <a:ext cx="35272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Coursebook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pages 22-24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236F7B-3A64-1648-A07F-1CDDD09519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6" t="3426" r="3672" b="34958"/>
          <a:stretch/>
        </p:blipFill>
        <p:spPr>
          <a:xfrm>
            <a:off x="4488173" y="2885585"/>
            <a:ext cx="4332157" cy="197201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BA4D05-F892-B144-8A69-D405762A39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2" r="6697" b="33735"/>
          <a:stretch/>
        </p:blipFill>
        <p:spPr>
          <a:xfrm>
            <a:off x="6288370" y="4123488"/>
            <a:ext cx="2733609" cy="1267052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EF8BF395-240E-FB44-895C-7889BB2F342C}"/>
              </a:ext>
            </a:extLst>
          </p:cNvPr>
          <p:cNvSpPr/>
          <p:nvPr/>
        </p:nvSpPr>
        <p:spPr>
          <a:xfrm rot="10800000">
            <a:off x="5384943" y="3323338"/>
            <a:ext cx="701778" cy="55148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FA6719E-09F7-2849-9BCC-9DC70127B5ED}"/>
              </a:ext>
            </a:extLst>
          </p:cNvPr>
          <p:cNvSpPr/>
          <p:nvPr/>
        </p:nvSpPr>
        <p:spPr>
          <a:xfrm rot="10800000">
            <a:off x="7127820" y="4123488"/>
            <a:ext cx="412232" cy="41102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932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A62FB409-3DAF-E04B-B721-2EE3634BA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781050"/>
            <a:ext cx="45212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90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48;p62">
            <a:extLst>
              <a:ext uri="{FF2B5EF4-FFF2-40B4-BE49-F238E27FC236}">
                <a16:creationId xmlns:a16="http://schemas.microsoft.com/office/drawing/2014/main" id="{F5E03468-76CD-0F46-982E-27E49A143397}"/>
              </a:ext>
            </a:extLst>
          </p:cNvPr>
          <p:cNvSpPr txBox="1"/>
          <p:nvPr/>
        </p:nvSpPr>
        <p:spPr>
          <a:xfrm>
            <a:off x="0" y="2665518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lang="en-US"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Exercises 1, 2 and 3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lang="en-US" sz="400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Pages 25-27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BF1FA4-85AB-C648-8DF9-F2B07261D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47" b="50000"/>
          <a:stretch/>
        </p:blipFill>
        <p:spPr>
          <a:xfrm>
            <a:off x="952500" y="1200150"/>
            <a:ext cx="72390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21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/>
          <p:nvPr/>
        </p:nvSpPr>
        <p:spPr>
          <a:xfrm>
            <a:off x="149411" y="-289401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p62"/>
          <p:cNvSpPr txBox="1"/>
          <p:nvPr/>
        </p:nvSpPr>
        <p:spPr>
          <a:xfrm>
            <a:off x="358588" y="2776276"/>
            <a:ext cx="8426824" cy="119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  <a:hlinkClick r:id="rId3"/>
            </a:endParaRPr>
          </a:p>
        </p:txBody>
      </p:sp>
      <p:pic>
        <p:nvPicPr>
          <p:cNvPr id="447" name="Google Shape;447;p62" descr="services_speed_plot.png"/>
          <p:cNvPicPr preferRelativeResize="0"/>
          <p:nvPr/>
        </p:nvPicPr>
        <p:blipFill rotWithShape="1">
          <a:blip r:embed="rId4">
            <a:alphaModFix/>
          </a:blip>
          <a:srcRect b="3065"/>
          <a:stretch/>
        </p:blipFill>
        <p:spPr>
          <a:xfrm>
            <a:off x="260156" y="1089429"/>
            <a:ext cx="8525256" cy="5681652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2"/>
          <p:cNvSpPr txBox="1"/>
          <p:nvPr/>
        </p:nvSpPr>
        <p:spPr>
          <a:xfrm>
            <a:off x="149411" y="86919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Modes of access → data volume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65451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9"/>
          <p:cNvSpPr txBox="1"/>
          <p:nvPr/>
        </p:nvSpPr>
        <p:spPr>
          <a:xfrm>
            <a:off x="3024913" y="1001763"/>
            <a:ext cx="4426147" cy="114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900"/>
              <a:buFont typeface="Helvetica Neue"/>
              <a:buNone/>
            </a:pPr>
            <a:r>
              <a:rPr lang="en-US" sz="2900" b="0" i="0" u="none" strike="noStrike" cap="none" dirty="0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 Targets?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900"/>
              <a:buFont typeface="Helvetica Neue"/>
              <a:buNone/>
            </a:pPr>
            <a:r>
              <a:rPr lang="en-US" sz="2900" dirty="0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it?</a:t>
            </a:r>
            <a:endParaRPr sz="2900" b="0" i="0" u="none" strike="noStrike" cap="none" dirty="0">
              <a:solidFill>
                <a:srgbClr val="4F81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 b="0" i="0" u="none" strike="noStrike" cap="none" dirty="0">
              <a:solidFill>
                <a:srgbClr val="4F81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p49"/>
          <p:cNvSpPr txBox="1"/>
          <p:nvPr/>
        </p:nvSpPr>
        <p:spPr>
          <a:xfrm>
            <a:off x="-19078" y="86814"/>
            <a:ext cx="91439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u="none" strike="noStrike" cap="none" dirty="0">
                <a:solidFill>
                  <a:srgbClr val="0091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will I get out of this session?</a:t>
            </a:r>
            <a:endParaRPr sz="4000" b="0" i="0" u="none" strike="noStrike" cap="none" dirty="0">
              <a:solidFill>
                <a:srgbClr val="0091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4" name="Google Shape;254;p49" descr="EAJS_PhD-Workshop_2013_edit.jpg"/>
          <p:cNvPicPr preferRelativeResize="0"/>
          <p:nvPr/>
        </p:nvPicPr>
        <p:blipFill rotWithShape="1">
          <a:blip r:embed="rId3">
            <a:alphaModFix/>
          </a:blip>
          <a:srcRect l="6504" t="9939" r="30226" b="5692"/>
          <a:stretch/>
        </p:blipFill>
        <p:spPr>
          <a:xfrm>
            <a:off x="125573" y="1265232"/>
            <a:ext cx="3600000" cy="36000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6" name="Google Shape;256;p49"/>
          <p:cNvSpPr txBox="1"/>
          <p:nvPr/>
        </p:nvSpPr>
        <p:spPr>
          <a:xfrm>
            <a:off x="-749913" y="5484604"/>
            <a:ext cx="5920138" cy="114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900"/>
              <a:buFont typeface="Helvetica Neue"/>
              <a:buNone/>
            </a:pPr>
            <a:r>
              <a:rPr lang="en-US" sz="2900" b="0" i="0" u="none" strike="noStrike" cap="none" dirty="0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get in touch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900"/>
              <a:buFont typeface="Helvetica Neue"/>
              <a:buNone/>
            </a:pPr>
            <a:r>
              <a:rPr lang="en-US" sz="2900" b="0" i="0" u="none" strike="noStrike" cap="none" dirty="0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the team?</a:t>
            </a:r>
            <a:endParaRPr sz="2900" b="0" i="0" u="none" strike="noStrike" cap="none" dirty="0">
              <a:solidFill>
                <a:srgbClr val="4F81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8" name="Google Shape;258;p49"/>
          <p:cNvSpPr txBox="1"/>
          <p:nvPr/>
        </p:nvSpPr>
        <p:spPr>
          <a:xfrm>
            <a:off x="3565800" y="4678616"/>
            <a:ext cx="5200134" cy="114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900"/>
              <a:buFont typeface="Helvetica Neue"/>
              <a:buNone/>
            </a:pPr>
            <a:r>
              <a:rPr lang="en-US" sz="2900" b="0" i="0" u="none" strike="noStrike" cap="none" dirty="0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can I make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900"/>
              <a:buFont typeface="Helvetica Neue"/>
              <a:buNone/>
            </a:pPr>
            <a:r>
              <a:rPr lang="en-US" sz="2900" b="0" i="0" u="none" strike="noStrike" cap="none" dirty="0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most of it?</a:t>
            </a:r>
            <a:endParaRPr sz="2900" b="0" i="0" u="none" strike="noStrike" cap="none" dirty="0">
              <a:solidFill>
                <a:srgbClr val="4F81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Cloud Callout 2">
            <a:extLst>
              <a:ext uri="{FF2B5EF4-FFF2-40B4-BE49-F238E27FC236}">
                <a16:creationId xmlns:a16="http://schemas.microsoft.com/office/drawing/2014/main" id="{666E698A-169F-FA4A-9808-A921D28285B6}"/>
              </a:ext>
            </a:extLst>
          </p:cNvPr>
          <p:cNvSpPr/>
          <p:nvPr/>
        </p:nvSpPr>
        <p:spPr>
          <a:xfrm>
            <a:off x="3380505" y="830089"/>
            <a:ext cx="3697424" cy="1463710"/>
          </a:xfrm>
          <a:prstGeom prst="cloudCallout">
            <a:avLst>
              <a:gd name="adj1" fmla="val -35991"/>
              <a:gd name="adj2" fmla="val 70561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Google Shape;250;p49">
            <a:extLst>
              <a:ext uri="{FF2B5EF4-FFF2-40B4-BE49-F238E27FC236}">
                <a16:creationId xmlns:a16="http://schemas.microsoft.com/office/drawing/2014/main" id="{E6C929C5-C9EE-8D4F-A9D9-A49DD13B35B4}"/>
              </a:ext>
            </a:extLst>
          </p:cNvPr>
          <p:cNvSpPr txBox="1"/>
          <p:nvPr/>
        </p:nvSpPr>
        <p:spPr>
          <a:xfrm>
            <a:off x="4099464" y="2538743"/>
            <a:ext cx="5025456" cy="114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900"/>
              <a:buFont typeface="Helvetica Neue"/>
              <a:buNone/>
            </a:pPr>
            <a:r>
              <a:rPr lang="en-US" sz="2900" dirty="0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the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2900"/>
              <a:buFont typeface="Helvetica Neue"/>
              <a:buNone/>
            </a:pPr>
            <a:r>
              <a:rPr lang="en-US" sz="2900" dirty="0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 Targets Platform</a:t>
            </a:r>
            <a:endParaRPr sz="2900" b="0" i="0" u="none" strike="noStrike" cap="none" dirty="0">
              <a:solidFill>
                <a:srgbClr val="4F81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Cloud Callout 14">
            <a:extLst>
              <a:ext uri="{FF2B5EF4-FFF2-40B4-BE49-F238E27FC236}">
                <a16:creationId xmlns:a16="http://schemas.microsoft.com/office/drawing/2014/main" id="{7A2AFBC2-D535-A141-A65E-75AB0F314F4C}"/>
              </a:ext>
            </a:extLst>
          </p:cNvPr>
          <p:cNvSpPr/>
          <p:nvPr/>
        </p:nvSpPr>
        <p:spPr>
          <a:xfrm>
            <a:off x="3995467" y="2321958"/>
            <a:ext cx="5129453" cy="1784722"/>
          </a:xfrm>
          <a:prstGeom prst="cloudCallout">
            <a:avLst>
              <a:gd name="adj1" fmla="val -61383"/>
              <a:gd name="adj2" fmla="val 32417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loud Callout 15">
            <a:extLst>
              <a:ext uri="{FF2B5EF4-FFF2-40B4-BE49-F238E27FC236}">
                <a16:creationId xmlns:a16="http://schemas.microsoft.com/office/drawing/2014/main" id="{AAA16331-D454-D54A-BB7E-05F2BCF651E0}"/>
              </a:ext>
            </a:extLst>
          </p:cNvPr>
          <p:cNvSpPr/>
          <p:nvPr/>
        </p:nvSpPr>
        <p:spPr>
          <a:xfrm>
            <a:off x="3995468" y="4455657"/>
            <a:ext cx="4310332" cy="1632359"/>
          </a:xfrm>
          <a:prstGeom prst="cloudCallout">
            <a:avLst>
              <a:gd name="adj1" fmla="val -59835"/>
              <a:gd name="adj2" fmla="val -33753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loud Callout 16">
            <a:extLst>
              <a:ext uri="{FF2B5EF4-FFF2-40B4-BE49-F238E27FC236}">
                <a16:creationId xmlns:a16="http://schemas.microsoft.com/office/drawing/2014/main" id="{9FB46261-034F-784A-9116-BFA7216B2B97}"/>
              </a:ext>
            </a:extLst>
          </p:cNvPr>
          <p:cNvSpPr/>
          <p:nvPr/>
        </p:nvSpPr>
        <p:spPr>
          <a:xfrm>
            <a:off x="125573" y="5327009"/>
            <a:ext cx="3900360" cy="1463710"/>
          </a:xfrm>
          <a:prstGeom prst="cloudCallout">
            <a:avLst>
              <a:gd name="adj1" fmla="val 20340"/>
              <a:gd name="adj2" fmla="val -90656"/>
            </a:avLst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183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2"/>
          <p:cNvSpPr txBox="1"/>
          <p:nvPr/>
        </p:nvSpPr>
        <p:spPr>
          <a:xfrm>
            <a:off x="149411" y="-289401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endParaRPr sz="4000" b="0" i="0">
              <a:solidFill>
                <a:srgbClr val="0091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p62"/>
          <p:cNvSpPr txBox="1"/>
          <p:nvPr/>
        </p:nvSpPr>
        <p:spPr>
          <a:xfrm>
            <a:off x="133700" y="188517"/>
            <a:ext cx="887505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Batch search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97D96-FDA1-B64D-B7A9-1AEE51DD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4" y="1195872"/>
            <a:ext cx="9041270" cy="48240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908FF3-16BC-EE41-901E-801C69F87DEC}"/>
              </a:ext>
            </a:extLst>
          </p:cNvPr>
          <p:cNvSpPr/>
          <p:nvPr/>
        </p:nvSpPr>
        <p:spPr>
          <a:xfrm>
            <a:off x="2170572" y="6362145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hlinkClick r:id="rId4"/>
              </a:rPr>
              <a:t>https://www.targetvalidation.org/batch-search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2704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79793" y="1618150"/>
            <a:ext cx="43449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https://platform-</a:t>
            </a:r>
            <a:r>
              <a:rPr lang="en-US" sz="1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api.opentargets.io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/v3/platform/</a:t>
            </a:r>
          </a:p>
        </p:txBody>
      </p:sp>
      <p:sp>
        <p:nvSpPr>
          <p:cNvPr id="2" name="Rectangle 1"/>
          <p:cNvSpPr/>
          <p:nvPr/>
        </p:nvSpPr>
        <p:spPr>
          <a:xfrm>
            <a:off x="1979793" y="2092512"/>
            <a:ext cx="22461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public/association/filter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1979793" y="2619135"/>
            <a:ext cx="70381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?target=ENSG00000163914&amp;size=10000&amp;fields=</a:t>
            </a:r>
            <a:r>
              <a:rPr lang="en-US" sz="160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target.id&amp;fields</a:t>
            </a:r>
            <a:r>
              <a:rPr lang="en-US" sz="16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600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disease.id</a:t>
            </a:r>
            <a:endParaRPr lang="en-US" sz="1600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4790" y="1556609"/>
            <a:ext cx="1755003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030971"/>
            <a:ext cx="2204582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GB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938" y="2557594"/>
            <a:ext cx="2032707" cy="461637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GB" sz="2400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</a:p>
        </p:txBody>
      </p:sp>
      <p:sp>
        <p:nvSpPr>
          <p:cNvPr id="15" name="Title 8"/>
          <p:cNvSpPr txBox="1">
            <a:spLocks/>
          </p:cNvSpPr>
          <p:nvPr/>
        </p:nvSpPr>
        <p:spPr>
          <a:xfrm>
            <a:off x="-10404" y="386213"/>
            <a:ext cx="9154404" cy="77242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39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Open Targets Platform REST API*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59606" y="5433350"/>
            <a:ext cx="5096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u="sng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https://docs.targetvalidation.org/tutorials/rest-api</a:t>
            </a:r>
            <a:endParaRPr lang="en-GB" sz="1800" u="sng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Google Shape;224;p47" descr="chrome.jpeg">
            <a:extLst>
              <a:ext uri="{FF2B5EF4-FFF2-40B4-BE49-F238E27FC236}">
                <a16:creationId xmlns:a16="http://schemas.microsoft.com/office/drawing/2014/main" id="{3AFAE069-C949-5344-BBBF-083E5BB620D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10248" t="9845" r="9893" b="9581"/>
          <a:stretch/>
        </p:blipFill>
        <p:spPr>
          <a:xfrm>
            <a:off x="563939" y="3880574"/>
            <a:ext cx="642246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DEBDD2-807F-8C41-945F-7C9E5CDA7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723" y="3880574"/>
            <a:ext cx="651256" cy="64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F80393-E952-1B4F-A6E9-128181192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8645" y="3880574"/>
            <a:ext cx="625263" cy="64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87B69B-4B91-C242-8FA5-7B2EA4732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2084" y="3858326"/>
            <a:ext cx="684000" cy="684000"/>
          </a:xfrm>
          <a:prstGeom prst="rect">
            <a:avLst/>
          </a:prstGeom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id="{6945B3A3-1A37-C841-994A-0FD3D63C8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6977" y="3787721"/>
            <a:ext cx="2920923" cy="1286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D1C0B"/>
              </a:buClr>
              <a:buFont typeface="Times" pitchFamily="18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0050" lvl="1" indent="0" algn="ctr" eaLnBrk="1" hangingPunct="1">
              <a:spcAft>
                <a:spcPts val="1800"/>
              </a:spcAft>
              <a:buClrTx/>
              <a:buNone/>
            </a:pPr>
            <a:r>
              <a:rPr lang="en-US" sz="2600" b="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Targets </a:t>
            </a:r>
            <a:r>
              <a:rPr lang="en-US" sz="2600" dirty="0">
                <a:solidFill>
                  <a:srgbClr val="4F81B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client **</a:t>
            </a:r>
            <a:endParaRPr lang="en-US" sz="2600" b="0" dirty="0">
              <a:solidFill>
                <a:srgbClr val="4F81B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50" lvl="1" indent="-457200" algn="ctr" eaLnBrk="1" hangingPunct="1">
              <a:spcAft>
                <a:spcPts val="1800"/>
              </a:spcAft>
              <a:buClrTx/>
            </a:pPr>
            <a:endParaRPr lang="en-US" sz="2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8">
            <a:extLst>
              <a:ext uri="{FF2B5EF4-FFF2-40B4-BE49-F238E27FC236}">
                <a16:creationId xmlns:a16="http://schemas.microsoft.com/office/drawing/2014/main" id="{CD54C5AC-3EFF-6D45-805C-DE3D7A46BBE2}"/>
              </a:ext>
            </a:extLst>
          </p:cNvPr>
          <p:cNvSpPr txBox="1">
            <a:spLocks/>
          </p:cNvSpPr>
          <p:nvPr/>
        </p:nvSpPr>
        <p:spPr>
          <a:xfrm>
            <a:off x="235336" y="5348089"/>
            <a:ext cx="439735" cy="5398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39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*</a:t>
            </a:r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CEA018B7-9FE7-264A-9323-FD2EA8CCD10B}"/>
              </a:ext>
            </a:extLst>
          </p:cNvPr>
          <p:cNvSpPr txBox="1">
            <a:spLocks/>
          </p:cNvSpPr>
          <p:nvPr/>
        </p:nvSpPr>
        <p:spPr>
          <a:xfrm>
            <a:off x="-46812" y="5838202"/>
            <a:ext cx="1004030" cy="6115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GB" sz="39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**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E88F056-A367-9C4B-B938-DC2285018DA7}"/>
              </a:ext>
            </a:extLst>
          </p:cNvPr>
          <p:cNvSpPr/>
          <p:nvPr/>
        </p:nvSpPr>
        <p:spPr>
          <a:xfrm>
            <a:off x="759606" y="5959327"/>
            <a:ext cx="5634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</a:t>
            </a:r>
            <a:r>
              <a:rPr lang="en-US" sz="1800" dirty="0" err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docs.targetvalidation.org</a:t>
            </a:r>
            <a:r>
              <a:rPr lang="en-US" sz="1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/tutorials/python-client</a:t>
            </a:r>
            <a:endParaRPr lang="en-US" sz="1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412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2"/>
          <p:cNvSpPr/>
          <p:nvPr/>
        </p:nvSpPr>
        <p:spPr>
          <a:xfrm>
            <a:off x="2255803" y="1434777"/>
            <a:ext cx="4928152" cy="497485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2631" y="14762"/>
                </a:moveTo>
                <a:cubicBezTo>
                  <a:pt x="117260" y="32553"/>
                  <a:pt x="123125" y="66800"/>
                  <a:pt x="105821" y="91783"/>
                </a:cubicBezTo>
                <a:cubicBezTo>
                  <a:pt x="88518" y="116765"/>
                  <a:pt x="54414" y="123289"/>
                  <a:pt x="29123" y="106454"/>
                </a:cubicBezTo>
                <a:cubicBezTo>
                  <a:pt x="3831" y="89619"/>
                  <a:pt x="-3339" y="55622"/>
                  <a:pt x="12997" y="29995"/>
                </a:cubicBezTo>
                <a:lnTo>
                  <a:pt x="10500" y="26849"/>
                </a:lnTo>
                <a:lnTo>
                  <a:pt x="27293" y="18794"/>
                </a:lnTo>
                <a:lnTo>
                  <a:pt x="19690" y="38427"/>
                </a:lnTo>
                <a:lnTo>
                  <a:pt x="17211" y="35304"/>
                </a:lnTo>
                <a:lnTo>
                  <a:pt x="17211" y="35304"/>
                </a:lnTo>
                <a:cubicBezTo>
                  <a:pt x="3929" y="58409"/>
                  <a:pt x="11307" y="87905"/>
                  <a:pt x="33895" y="102000"/>
                </a:cubicBezTo>
                <a:cubicBezTo>
                  <a:pt x="56483" y="116096"/>
                  <a:pt x="86156" y="109722"/>
                  <a:pt x="100993" y="87587"/>
                </a:cubicBezTo>
                <a:cubicBezTo>
                  <a:pt x="115829" y="65452"/>
                  <a:pt x="110493" y="35518"/>
                  <a:pt x="88926" y="19898"/>
                </a:cubicBezTo>
                <a:close/>
              </a:path>
            </a:pathLst>
          </a:custGeom>
          <a:solidFill>
            <a:srgbClr val="CFD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9" name="Google Shape;289;p52"/>
          <p:cNvSpPr/>
          <p:nvPr/>
        </p:nvSpPr>
        <p:spPr>
          <a:xfrm>
            <a:off x="1208675" y="3653736"/>
            <a:ext cx="2334166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GENERATION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0" name="Google Shape;290;p52"/>
          <p:cNvSpPr/>
          <p:nvPr/>
        </p:nvSpPr>
        <p:spPr>
          <a:xfrm>
            <a:off x="3680491" y="5612738"/>
            <a:ext cx="2078775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Therapeutic hypothesis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1" name="Google Shape;291;p52"/>
          <p:cNvSpPr/>
          <p:nvPr/>
        </p:nvSpPr>
        <p:spPr>
          <a:xfrm>
            <a:off x="3680490" y="1434777"/>
            <a:ext cx="2078775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Public data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2" name="Google Shape;292;p52"/>
          <p:cNvSpPr/>
          <p:nvPr/>
        </p:nvSpPr>
        <p:spPr>
          <a:xfrm>
            <a:off x="6004568" y="3653736"/>
            <a:ext cx="2433529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INTEGRATION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3" name="Google Shape;293;p52"/>
          <p:cNvSpPr/>
          <p:nvPr/>
        </p:nvSpPr>
        <p:spPr>
          <a:xfrm>
            <a:off x="464096" y="1611275"/>
            <a:ext cx="21595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Experimental projects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94" name="Google Shape;294;p52"/>
          <p:cNvSpPr/>
          <p:nvPr/>
        </p:nvSpPr>
        <p:spPr>
          <a:xfrm>
            <a:off x="6543359" y="1611274"/>
            <a:ext cx="2741320" cy="37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Bioinformatics projects</a:t>
            </a:r>
            <a:endParaRPr sz="1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297" name="Google Shape;29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9694" y="5321115"/>
            <a:ext cx="837151" cy="8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169" y="5220090"/>
            <a:ext cx="1067094" cy="91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8374" y="2131457"/>
            <a:ext cx="566698" cy="57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51953" y="2131457"/>
            <a:ext cx="627192" cy="579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12441" y="2110048"/>
            <a:ext cx="650453" cy="63920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2"/>
          <p:cNvSpPr txBox="1"/>
          <p:nvPr/>
        </p:nvSpPr>
        <p:spPr>
          <a:xfrm>
            <a:off x="0" y="183564"/>
            <a:ext cx="91439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Wrapping up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10" name="Google Shape;310;p52" descr="world-users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70173" y="5419323"/>
            <a:ext cx="857462" cy="99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2" descr="sequencing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72099" y="2159056"/>
            <a:ext cx="758984" cy="75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2" descr="OPEN ACCESS.png"/>
          <p:cNvPicPr preferRelativeResize="0"/>
          <p:nvPr/>
        </p:nvPicPr>
        <p:blipFill rotWithShape="1">
          <a:blip r:embed="rId10">
            <a:alphaModFix/>
          </a:blip>
          <a:srcRect l="22128" t="34255" r="22220" b="33388"/>
          <a:stretch/>
        </p:blipFill>
        <p:spPr>
          <a:xfrm>
            <a:off x="7559626" y="4793364"/>
            <a:ext cx="1134323" cy="85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big data.png">
            <a:extLst>
              <a:ext uri="{FF2B5EF4-FFF2-40B4-BE49-F238E27FC236}">
                <a16:creationId xmlns:a16="http://schemas.microsoft.com/office/drawing/2014/main" id="{133C80B3-5053-0E41-9530-6C006EC153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571" y="2029528"/>
            <a:ext cx="581378" cy="5390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3894670-163A-E046-8462-CCCF4725EB9D}"/>
              </a:ext>
            </a:extLst>
          </p:cNvPr>
          <p:cNvSpPr/>
          <p:nvPr/>
        </p:nvSpPr>
        <p:spPr>
          <a:xfrm>
            <a:off x="280059" y="1248268"/>
            <a:ext cx="3368440" cy="5347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25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8"/>
          <p:cNvSpPr txBox="1">
            <a:spLocks/>
          </p:cNvSpPr>
          <p:nvPr/>
        </p:nvSpPr>
        <p:spPr>
          <a:xfrm>
            <a:off x="0" y="261545"/>
            <a:ext cx="9143999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 generation: therapeutic areas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08699D-B27E-F84B-A536-5C0BD53C6C3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8526" y="1334205"/>
            <a:ext cx="2771151" cy="17676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6F94CD9-F6AF-3042-A888-938CA411C049}"/>
              </a:ext>
            </a:extLst>
          </p:cNvPr>
          <p:cNvGrpSpPr/>
          <p:nvPr/>
        </p:nvGrpSpPr>
        <p:grpSpPr>
          <a:xfrm>
            <a:off x="183200" y="3187875"/>
            <a:ext cx="2967144" cy="1791481"/>
            <a:chOff x="5950956" y="3524664"/>
            <a:chExt cx="2967144" cy="1791481"/>
          </a:xfrm>
        </p:grpSpPr>
        <p:sp>
          <p:nvSpPr>
            <p:cNvPr id="31" name="Google Shape;404;p60">
              <a:extLst>
                <a:ext uri="{FF2B5EF4-FFF2-40B4-BE49-F238E27FC236}">
                  <a16:creationId xmlns:a16="http://schemas.microsoft.com/office/drawing/2014/main" id="{76307F93-2A14-B54C-AF59-7C0562A672CB}"/>
                </a:ext>
              </a:extLst>
            </p:cNvPr>
            <p:cNvSpPr txBox="1"/>
            <p:nvPr/>
          </p:nvSpPr>
          <p:spPr>
            <a:xfrm>
              <a:off x="6000407" y="3524664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8 ongoing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34" name="Google Shape;404;p60">
              <a:extLst>
                <a:ext uri="{FF2B5EF4-FFF2-40B4-BE49-F238E27FC236}">
                  <a16:creationId xmlns:a16="http://schemas.microsoft.com/office/drawing/2014/main" id="{47043B30-5021-B448-846B-078D25EF2A88}"/>
                </a:ext>
              </a:extLst>
            </p:cNvPr>
            <p:cNvSpPr txBox="1"/>
            <p:nvPr/>
          </p:nvSpPr>
          <p:spPr>
            <a:xfrm>
              <a:off x="6039392" y="4124269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3 complete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47" name="Google Shape;404;p60">
              <a:extLst>
                <a:ext uri="{FF2B5EF4-FFF2-40B4-BE49-F238E27FC236}">
                  <a16:creationId xmlns:a16="http://schemas.microsoft.com/office/drawing/2014/main" id="{46D3BF62-92D2-0F40-9C13-7806A071D393}"/>
                </a:ext>
              </a:extLst>
            </p:cNvPr>
            <p:cNvSpPr txBox="1"/>
            <p:nvPr/>
          </p:nvSpPr>
          <p:spPr>
            <a:xfrm>
              <a:off x="5950956" y="4669878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b="0" i="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3 publications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0EC2D49-1558-6849-B193-C800AADFC4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5" r="4801"/>
          <a:stretch/>
        </p:blipFill>
        <p:spPr>
          <a:xfrm>
            <a:off x="3249247" y="1334205"/>
            <a:ext cx="2771151" cy="17676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191C21F-2573-074F-ACD4-B29E247E642C}"/>
              </a:ext>
            </a:extLst>
          </p:cNvPr>
          <p:cNvGrpSpPr/>
          <p:nvPr/>
        </p:nvGrpSpPr>
        <p:grpSpPr>
          <a:xfrm>
            <a:off x="3111359" y="3185420"/>
            <a:ext cx="3016596" cy="1796709"/>
            <a:chOff x="3003479" y="3546573"/>
            <a:chExt cx="3016596" cy="1796709"/>
          </a:xfrm>
        </p:grpSpPr>
        <p:sp>
          <p:nvSpPr>
            <p:cNvPr id="27" name="Google Shape;404;p60">
              <a:extLst>
                <a:ext uri="{FF2B5EF4-FFF2-40B4-BE49-F238E27FC236}">
                  <a16:creationId xmlns:a16="http://schemas.microsoft.com/office/drawing/2014/main" id="{90E7B48D-3C95-5143-B00B-78D9BC10E8D4}"/>
                </a:ext>
              </a:extLst>
            </p:cNvPr>
            <p:cNvSpPr txBox="1"/>
            <p:nvPr/>
          </p:nvSpPr>
          <p:spPr>
            <a:xfrm>
              <a:off x="3003479" y="4697015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3</a:t>
              </a:r>
              <a:r>
                <a:rPr lang="en-US" sz="2000" b="0" i="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 publications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9" name="Google Shape;404;p60">
              <a:extLst>
                <a:ext uri="{FF2B5EF4-FFF2-40B4-BE49-F238E27FC236}">
                  <a16:creationId xmlns:a16="http://schemas.microsoft.com/office/drawing/2014/main" id="{A96777A4-FE94-3C4D-BC0E-CCCE8D548C64}"/>
                </a:ext>
              </a:extLst>
            </p:cNvPr>
            <p:cNvSpPr txBox="1"/>
            <p:nvPr/>
          </p:nvSpPr>
          <p:spPr>
            <a:xfrm>
              <a:off x="3141367" y="4131527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2 complete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30" name="Google Shape;404;p60">
              <a:extLst>
                <a:ext uri="{FF2B5EF4-FFF2-40B4-BE49-F238E27FC236}">
                  <a16:creationId xmlns:a16="http://schemas.microsoft.com/office/drawing/2014/main" id="{3E63583E-01C6-B146-966F-843754CBBF2B}"/>
                </a:ext>
              </a:extLst>
            </p:cNvPr>
            <p:cNvSpPr txBox="1"/>
            <p:nvPr/>
          </p:nvSpPr>
          <p:spPr>
            <a:xfrm>
              <a:off x="3065026" y="3546573"/>
              <a:ext cx="2878708" cy="646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algn="ctr">
                <a:buClr>
                  <a:srgbClr val="0091EB"/>
                </a:buClr>
                <a:buSzPts val="4000"/>
              </a:pPr>
              <a:r>
                <a:rPr lang="en-US" sz="2000" dirty="0">
                  <a:solidFill>
                    <a:srgbClr val="0091EB"/>
                  </a:solidFill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9 ongoing projects</a:t>
              </a:r>
              <a:endParaRPr sz="2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561BA850-85AC-C345-9426-2304221C3234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5262"/>
          <a:stretch/>
        </p:blipFill>
        <p:spPr>
          <a:xfrm>
            <a:off x="6176233" y="1334205"/>
            <a:ext cx="2772000" cy="1767600"/>
          </a:xfrm>
          <a:prstGeom prst="rect">
            <a:avLst/>
          </a:prstGeom>
        </p:spPr>
      </p:pic>
      <p:sp>
        <p:nvSpPr>
          <p:cNvPr id="35" name="Google Shape;404;p60">
            <a:extLst>
              <a:ext uri="{FF2B5EF4-FFF2-40B4-BE49-F238E27FC236}">
                <a16:creationId xmlns:a16="http://schemas.microsoft.com/office/drawing/2014/main" id="{6D8D0DF0-4373-1A4E-81B6-61659CA954BA}"/>
              </a:ext>
            </a:extLst>
          </p:cNvPr>
          <p:cNvSpPr txBox="1"/>
          <p:nvPr/>
        </p:nvSpPr>
        <p:spPr>
          <a:xfrm>
            <a:off x="6179480" y="3756196"/>
            <a:ext cx="2878708" cy="64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rgbClr val="0091EB"/>
              </a:buClr>
              <a:buSzPts val="4000"/>
            </a:pPr>
            <a:r>
              <a:rPr lang="en-US" sz="2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13 ongoing projects</a:t>
            </a:r>
            <a:endParaRPr sz="2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7E3F328-8C2D-1A44-A6A4-E7C830FB37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754" y="5202415"/>
            <a:ext cx="1419600" cy="504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69E7E6-ABAF-9C4B-AC95-0E80723179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6" t="2355" r="76120" b="83768"/>
          <a:stretch/>
        </p:blipFill>
        <p:spPr>
          <a:xfrm>
            <a:off x="3812713" y="4840056"/>
            <a:ext cx="1404000" cy="6437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CA2CE0-F51E-6B41-A7B5-E09545FFA33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512" r="3531" b="202"/>
          <a:stretch/>
        </p:blipFill>
        <p:spPr>
          <a:xfrm>
            <a:off x="3884713" y="5470578"/>
            <a:ext cx="1332000" cy="6273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2E08222-048A-ED4C-A321-FD838C6050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94"/>
          <a:stretch/>
        </p:blipFill>
        <p:spPr>
          <a:xfrm>
            <a:off x="912754" y="5881367"/>
            <a:ext cx="1419600" cy="5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6D9500-769A-DA47-A9A8-DB201494D8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1948" y="5192754"/>
            <a:ext cx="1419600" cy="6620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80F7C3-5686-C24A-8CE8-A55748A1F7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66" r="2972"/>
          <a:stretch/>
        </p:blipFill>
        <p:spPr>
          <a:xfrm>
            <a:off x="3884713" y="6103262"/>
            <a:ext cx="1332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14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4"/>
          <p:cNvSpPr txBox="1"/>
          <p:nvPr/>
        </p:nvSpPr>
        <p:spPr>
          <a:xfrm>
            <a:off x="-1" y="151560"/>
            <a:ext cx="91439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How to cite us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929" name="Google Shape;929;p74"/>
          <p:cNvSpPr txBox="1"/>
          <p:nvPr/>
        </p:nvSpPr>
        <p:spPr>
          <a:xfrm>
            <a:off x="493058" y="1599581"/>
            <a:ext cx="8426824" cy="119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u="sng">
              <a:solidFill>
                <a:schemeClr val="hlink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  <a:hlinkClick r:id="rId3"/>
            </a:endParaRPr>
          </a:p>
        </p:txBody>
      </p:sp>
      <p:pic>
        <p:nvPicPr>
          <p:cNvPr id="930" name="Google Shape;930;p74" descr="Screen Shot 2018-11-26 at 23.08.34.png"/>
          <p:cNvPicPr preferRelativeResize="0"/>
          <p:nvPr/>
        </p:nvPicPr>
        <p:blipFill rotWithShape="1">
          <a:blip r:embed="rId4">
            <a:alphaModFix/>
          </a:blip>
          <a:srcRect b="35502"/>
          <a:stretch/>
        </p:blipFill>
        <p:spPr>
          <a:xfrm>
            <a:off x="-2" y="2192446"/>
            <a:ext cx="9144000" cy="3246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74" descr="Screen Shot 2018-11-27 at 16.23.34.png"/>
          <p:cNvPicPr preferRelativeResize="0"/>
          <p:nvPr/>
        </p:nvPicPr>
        <p:blipFill rotWithShape="1">
          <a:blip r:embed="rId5">
            <a:alphaModFix/>
          </a:blip>
          <a:srcRect b="65410"/>
          <a:stretch/>
        </p:blipFill>
        <p:spPr>
          <a:xfrm>
            <a:off x="-1" y="1463602"/>
            <a:ext cx="9144000" cy="1257474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74"/>
          <p:cNvSpPr txBox="1"/>
          <p:nvPr/>
        </p:nvSpPr>
        <p:spPr>
          <a:xfrm>
            <a:off x="6900880" y="1692139"/>
            <a:ext cx="245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http://</a:t>
            </a:r>
            <a:r>
              <a:rPr lang="en-US" sz="2000" dirty="0" err="1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bit.ly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/cite-us</a:t>
            </a:r>
            <a:endParaRPr sz="2000" dirty="0">
              <a:solidFill>
                <a:srgbClr val="FF0000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7" name="Google Shape;359;p56">
            <a:extLst>
              <a:ext uri="{FF2B5EF4-FFF2-40B4-BE49-F238E27FC236}">
                <a16:creationId xmlns:a16="http://schemas.microsoft.com/office/drawing/2014/main" id="{FD0F9E34-E2A3-DB4D-BC8F-29EFF2ECDD97}"/>
              </a:ext>
            </a:extLst>
          </p:cNvPr>
          <p:cNvSpPr txBox="1"/>
          <p:nvPr/>
        </p:nvSpPr>
        <p:spPr>
          <a:xfrm>
            <a:off x="2098543" y="5875443"/>
            <a:ext cx="480233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dirty="0">
                <a:solidFill>
                  <a:schemeClr val="hlink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  <a:hlinkClick r:id="rId6"/>
              </a:rPr>
              <a:t>https://www.targetvalidation.org</a:t>
            </a:r>
            <a:endParaRPr sz="2000" dirty="0">
              <a:solidFill>
                <a:srgbClr val="0000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F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86152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231678"/>
            <a:ext cx="9144000" cy="1143000"/>
          </a:xfrm>
          <a:prstGeom prst="rect">
            <a:avLst/>
          </a:prstGeom>
        </p:spPr>
        <p:txBody>
          <a:bodyPr/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GB" sz="4000" dirty="0">
                <a:latin typeface="Arial" panose="020B0604020202020204" pitchFamily="34" charset="0"/>
                <a:cs typeface="Arial" panose="020B0604020202020204" pitchFamily="34" charset="0"/>
              </a:rPr>
              <a:t>Join us!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35F9D-57B2-FA4A-9A02-8D8539B6A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54" r="12692"/>
          <a:stretch/>
        </p:blipFill>
        <p:spPr>
          <a:xfrm>
            <a:off x="1019908" y="1374678"/>
            <a:ext cx="6963507" cy="43548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B49094-391E-0847-BE22-29CF9869311E}"/>
              </a:ext>
            </a:extLst>
          </p:cNvPr>
          <p:cNvSpPr/>
          <p:nvPr/>
        </p:nvSpPr>
        <p:spPr>
          <a:xfrm>
            <a:off x="2336308" y="5856881"/>
            <a:ext cx="447138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https://www.opentargets.org/jobs</a:t>
            </a:r>
            <a:endParaRPr lang="en-GB" sz="2200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GB" sz="2200" u="sng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035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76"/>
          <p:cNvSpPr txBox="1"/>
          <p:nvPr/>
        </p:nvSpPr>
        <p:spPr>
          <a:xfrm>
            <a:off x="0" y="480687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Happy to </a:t>
            </a:r>
            <a:r>
              <a:rPr lang="en-US" sz="4000" b="0" i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take questions</a:t>
            </a: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!</a:t>
            </a:r>
            <a:endParaRPr sz="4000" b="0" i="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7" name="Picture 6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0EB16429-6597-644D-8854-EABF5E464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86" y="2041602"/>
            <a:ext cx="6666028" cy="18998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6A5383-41AB-7B46-A1D4-7217B0E37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69264"/>
            <a:ext cx="9144000" cy="9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8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85"/>
    </mc:Choice>
    <mc:Fallback xmlns="">
      <p:transition spd="slow" advTm="4488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0"/>
          <p:cNvSpPr txBox="1"/>
          <p:nvPr/>
        </p:nvSpPr>
        <p:spPr>
          <a:xfrm>
            <a:off x="299313" y="6392123"/>
            <a:ext cx="673151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PhRMA adaptation based on Tufts  CSDD &amp; School of Medicine, and FDA</a:t>
            </a:r>
            <a:endParaRPr sz="1400">
              <a:solidFill>
                <a:srgbClr val="4F81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5" name="Google Shape;265;p50"/>
          <p:cNvSpPr txBox="1"/>
          <p:nvPr/>
        </p:nvSpPr>
        <p:spPr>
          <a:xfrm>
            <a:off x="393771" y="5826877"/>
            <a:ext cx="8750229" cy="879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2600"/>
              <a:buFont typeface="Helvetica Neue"/>
              <a:buNone/>
            </a:pPr>
            <a:endParaRPr sz="2600" b="0" i="0" u="none">
              <a:solidFill>
                <a:srgbClr val="4F81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6" name="Google Shape;266;p50"/>
          <p:cNvSpPr/>
          <p:nvPr/>
        </p:nvSpPr>
        <p:spPr>
          <a:xfrm>
            <a:off x="0" y="5548126"/>
            <a:ext cx="9143999" cy="515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Lengthy, costly, low success rate, </a:t>
            </a:r>
            <a:r>
              <a:rPr lang="en-US" sz="2200" b="1">
                <a:solidFill>
                  <a:srgbClr val="4F81B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 ATTRITION RATES</a:t>
            </a:r>
            <a:endParaRPr sz="2200">
              <a:solidFill>
                <a:srgbClr val="4F81B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7" name="Google Shape;267;p50"/>
          <p:cNvSpPr txBox="1"/>
          <p:nvPr/>
        </p:nvSpPr>
        <p:spPr>
          <a:xfrm>
            <a:off x="-86111" y="233427"/>
            <a:ext cx="938619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u="none">
                <a:solidFill>
                  <a:srgbClr val="0091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Drug discovery: some challenges</a:t>
            </a:r>
            <a:endParaRPr sz="4000" b="0" i="0" u="none">
              <a:solidFill>
                <a:srgbClr val="0091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8" name="Google Shape;268;p50" descr="Clinical-Trial-Chart.jpg"/>
          <p:cNvPicPr preferRelativeResize="0"/>
          <p:nvPr/>
        </p:nvPicPr>
        <p:blipFill rotWithShape="1">
          <a:blip r:embed="rId3">
            <a:alphaModFix/>
          </a:blip>
          <a:srcRect b="22958"/>
          <a:stretch/>
        </p:blipFill>
        <p:spPr>
          <a:xfrm>
            <a:off x="299313" y="1220819"/>
            <a:ext cx="8683116" cy="4069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6591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1"/>
          <p:cNvSpPr txBox="1">
            <a:spLocks noGrp="1"/>
          </p:cNvSpPr>
          <p:nvPr>
            <p:ph type="title" idx="4294967295"/>
          </p:nvPr>
        </p:nvSpPr>
        <p:spPr>
          <a:xfrm>
            <a:off x="38100" y="288205"/>
            <a:ext cx="9105900" cy="6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11131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Open Targets</a:t>
            </a:r>
            <a:endParaRPr sz="400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75" name="Google Shape;275;p51"/>
          <p:cNvSpPr txBox="1"/>
          <p:nvPr/>
        </p:nvSpPr>
        <p:spPr>
          <a:xfrm>
            <a:off x="238458" y="1289778"/>
            <a:ext cx="9229818" cy="1092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575" marR="4452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 partnership to transform drug discovery</a:t>
            </a:r>
          </a:p>
        </p:txBody>
      </p:sp>
      <p:pic>
        <p:nvPicPr>
          <p:cNvPr id="277" name="Google Shape;277;p51" descr="opentargets7partners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843" y="2633433"/>
            <a:ext cx="8256414" cy="25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1"/>
          <p:cNvSpPr txBox="1"/>
          <p:nvPr/>
        </p:nvSpPr>
        <p:spPr>
          <a:xfrm>
            <a:off x="1481738" y="5311122"/>
            <a:ext cx="20581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Founding partners</a:t>
            </a:r>
            <a:endParaRPr sz="18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79" name="Google Shape;279;p51"/>
          <p:cNvSpPr txBox="1"/>
          <p:nvPr/>
        </p:nvSpPr>
        <p:spPr>
          <a:xfrm>
            <a:off x="5338486" y="5311122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2016</a:t>
            </a:r>
            <a:endParaRPr sz="180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0" name="Google Shape;280;p51"/>
          <p:cNvSpPr txBox="1"/>
          <p:nvPr/>
        </p:nvSpPr>
        <p:spPr>
          <a:xfrm>
            <a:off x="6566910" y="5311122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2017</a:t>
            </a:r>
            <a:endParaRPr sz="180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1" name="Google Shape;281;p51"/>
          <p:cNvSpPr txBox="1"/>
          <p:nvPr/>
        </p:nvSpPr>
        <p:spPr>
          <a:xfrm>
            <a:off x="7689495" y="5311122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2018</a:t>
            </a:r>
            <a:endParaRPr sz="180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2" name="Google Shape;282;p51"/>
          <p:cNvSpPr txBox="1"/>
          <p:nvPr/>
        </p:nvSpPr>
        <p:spPr>
          <a:xfrm>
            <a:off x="4155189" y="5311122"/>
            <a:ext cx="6981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F81BD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2018</a:t>
            </a:r>
            <a:endParaRPr sz="1800" dirty="0">
              <a:solidFill>
                <a:srgbClr val="4F81BD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642D32-E2C4-AD42-A13D-AA97ABD67F9D}"/>
              </a:ext>
            </a:extLst>
          </p:cNvPr>
          <p:cNvSpPr txBox="1"/>
          <p:nvPr/>
        </p:nvSpPr>
        <p:spPr>
          <a:xfrm>
            <a:off x="813131" y="5931502"/>
            <a:ext cx="7830143" cy="5927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Systematic identification and </a:t>
            </a:r>
            <a:r>
              <a:rPr lang="en-US" sz="2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prioritisation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drug targets</a:t>
            </a:r>
          </a:p>
        </p:txBody>
      </p:sp>
    </p:spTree>
    <p:extLst>
      <p:ext uri="{BB962C8B-B14F-4D97-AF65-F5344CB8AC3E}">
        <p14:creationId xmlns:p14="http://schemas.microsoft.com/office/powerpoint/2010/main" val="1702250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0"/>
          <p:cNvSpPr txBox="1"/>
          <p:nvPr/>
        </p:nvSpPr>
        <p:spPr>
          <a:xfrm>
            <a:off x="-86111" y="233427"/>
            <a:ext cx="938619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u="none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Selecting the right target</a:t>
            </a:r>
            <a:endParaRPr sz="4000" b="0" i="0" u="none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17FD3-795B-DC41-87BE-EA3B7E99D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001"/>
            <a:ext cx="9144000" cy="439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01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2"/>
          <p:cNvSpPr/>
          <p:nvPr/>
        </p:nvSpPr>
        <p:spPr>
          <a:xfrm>
            <a:off x="2255803" y="1434777"/>
            <a:ext cx="4928152" cy="4974854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92631" y="14762"/>
                </a:moveTo>
                <a:cubicBezTo>
                  <a:pt x="117260" y="32553"/>
                  <a:pt x="123125" y="66800"/>
                  <a:pt x="105821" y="91783"/>
                </a:cubicBezTo>
                <a:cubicBezTo>
                  <a:pt x="88518" y="116765"/>
                  <a:pt x="54414" y="123289"/>
                  <a:pt x="29123" y="106454"/>
                </a:cubicBezTo>
                <a:cubicBezTo>
                  <a:pt x="3831" y="89619"/>
                  <a:pt x="-3339" y="55622"/>
                  <a:pt x="12997" y="29995"/>
                </a:cubicBezTo>
                <a:lnTo>
                  <a:pt x="10500" y="26849"/>
                </a:lnTo>
                <a:lnTo>
                  <a:pt x="27293" y="18794"/>
                </a:lnTo>
                <a:lnTo>
                  <a:pt x="19690" y="38427"/>
                </a:lnTo>
                <a:lnTo>
                  <a:pt x="17211" y="35304"/>
                </a:lnTo>
                <a:lnTo>
                  <a:pt x="17211" y="35304"/>
                </a:lnTo>
                <a:cubicBezTo>
                  <a:pt x="3929" y="58409"/>
                  <a:pt x="11307" y="87905"/>
                  <a:pt x="33895" y="102000"/>
                </a:cubicBezTo>
                <a:cubicBezTo>
                  <a:pt x="56483" y="116096"/>
                  <a:pt x="86156" y="109722"/>
                  <a:pt x="100993" y="87587"/>
                </a:cubicBezTo>
                <a:cubicBezTo>
                  <a:pt x="115829" y="65452"/>
                  <a:pt x="110493" y="35518"/>
                  <a:pt x="88926" y="19898"/>
                </a:cubicBezTo>
                <a:close/>
              </a:path>
            </a:pathLst>
          </a:custGeom>
          <a:solidFill>
            <a:srgbClr val="CFD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9" name="Google Shape;289;p52"/>
          <p:cNvSpPr/>
          <p:nvPr/>
        </p:nvSpPr>
        <p:spPr>
          <a:xfrm>
            <a:off x="1208675" y="3653736"/>
            <a:ext cx="2334166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GENERATION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0" name="Google Shape;290;p52"/>
          <p:cNvSpPr/>
          <p:nvPr/>
        </p:nvSpPr>
        <p:spPr>
          <a:xfrm>
            <a:off x="3680491" y="5612738"/>
            <a:ext cx="2078775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Therapeutic hypothesis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1" name="Google Shape;291;p52"/>
          <p:cNvSpPr/>
          <p:nvPr/>
        </p:nvSpPr>
        <p:spPr>
          <a:xfrm>
            <a:off x="3680490" y="1434777"/>
            <a:ext cx="2078775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Public data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2" name="Google Shape;292;p52"/>
          <p:cNvSpPr/>
          <p:nvPr/>
        </p:nvSpPr>
        <p:spPr>
          <a:xfrm>
            <a:off x="6004568" y="3653736"/>
            <a:ext cx="2433529" cy="9144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DATA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INTEGRATION</a:t>
            </a:r>
            <a:endParaRPr sz="2400" b="1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93" name="Google Shape;293;p52"/>
          <p:cNvSpPr/>
          <p:nvPr/>
        </p:nvSpPr>
        <p:spPr>
          <a:xfrm>
            <a:off x="406020" y="1996769"/>
            <a:ext cx="21595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Experimental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projects</a:t>
            </a:r>
            <a:endParaRPr sz="2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94" name="Google Shape;294;p52"/>
          <p:cNvSpPr/>
          <p:nvPr/>
        </p:nvSpPr>
        <p:spPr>
          <a:xfrm>
            <a:off x="6402679" y="1878993"/>
            <a:ext cx="2741320" cy="37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Informatics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projects</a:t>
            </a:r>
            <a:endParaRPr sz="26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297" name="Google Shape;29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9694" y="5321115"/>
            <a:ext cx="837151" cy="8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169" y="5220090"/>
            <a:ext cx="1067094" cy="91405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2"/>
          <p:cNvSpPr txBox="1"/>
          <p:nvPr/>
        </p:nvSpPr>
        <p:spPr>
          <a:xfrm>
            <a:off x="0" y="307456"/>
            <a:ext cx="91439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Knowledge cycle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310" name="Google Shape;310;p52" descr="world-users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70173" y="5419323"/>
            <a:ext cx="857462" cy="99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2" descr="OPEN ACCESS.png"/>
          <p:cNvPicPr preferRelativeResize="0"/>
          <p:nvPr/>
        </p:nvPicPr>
        <p:blipFill rotWithShape="1">
          <a:blip r:embed="rId6">
            <a:alphaModFix/>
          </a:blip>
          <a:srcRect l="22128" t="34255" r="22220" b="33388"/>
          <a:stretch/>
        </p:blipFill>
        <p:spPr>
          <a:xfrm>
            <a:off x="7559626" y="4793364"/>
            <a:ext cx="1134323" cy="85345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4E13C28-6C83-344F-BD0D-24F93CA7D546}"/>
              </a:ext>
            </a:extLst>
          </p:cNvPr>
          <p:cNvSpPr/>
          <p:nvPr/>
        </p:nvSpPr>
        <p:spPr>
          <a:xfrm>
            <a:off x="5891906" y="1248268"/>
            <a:ext cx="3046718" cy="5347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1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19AEB9-C646-3944-B6E1-0EE786D34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6" b="6281"/>
          <a:stretch/>
        </p:blipFill>
        <p:spPr>
          <a:xfrm>
            <a:off x="4893415" y="2153540"/>
            <a:ext cx="3650338" cy="28904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C20D924-AFB9-2540-9ADC-3691C79A06C8}"/>
              </a:ext>
            </a:extLst>
          </p:cNvPr>
          <p:cNvSpPr/>
          <p:nvPr/>
        </p:nvSpPr>
        <p:spPr>
          <a:xfrm>
            <a:off x="623999" y="2146692"/>
            <a:ext cx="3984832" cy="2897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348C47-3932-F346-AD1A-F06E651FB66A}"/>
              </a:ext>
            </a:extLst>
          </p:cNvPr>
          <p:cNvGrpSpPr/>
          <p:nvPr/>
        </p:nvGrpSpPr>
        <p:grpSpPr>
          <a:xfrm>
            <a:off x="506661" y="2142127"/>
            <a:ext cx="3792631" cy="2892692"/>
            <a:chOff x="779369" y="1125404"/>
            <a:chExt cx="3792631" cy="289269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8D788BA-3E0D-FA4A-8A9D-C9F2D31DC5B1}"/>
                </a:ext>
              </a:extLst>
            </p:cNvPr>
            <p:cNvGrpSpPr/>
            <p:nvPr/>
          </p:nvGrpSpPr>
          <p:grpSpPr>
            <a:xfrm>
              <a:off x="779369" y="1127687"/>
              <a:ext cx="3778311" cy="2890409"/>
              <a:chOff x="779369" y="1127687"/>
              <a:chExt cx="3778311" cy="2890409"/>
            </a:xfrm>
          </p:grpSpPr>
          <p:pic>
            <p:nvPicPr>
              <p:cNvPr id="22" name="Picture 21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FE023086-5EE1-D846-A1DF-4A4C85AFA2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087" r="6664" b="44915"/>
              <a:stretch/>
            </p:blipFill>
            <p:spPr>
              <a:xfrm>
                <a:off x="790002" y="1127687"/>
                <a:ext cx="3767678" cy="2050555"/>
              </a:xfrm>
              <a:prstGeom prst="rect">
                <a:avLst/>
              </a:prstGeom>
            </p:spPr>
          </p:pic>
          <p:pic>
            <p:nvPicPr>
              <p:cNvPr id="23" name="Picture 22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15F8EEA1-1C9A-904B-95D2-632709167C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4211"/>
              <a:stretch/>
            </p:blipFill>
            <p:spPr>
              <a:xfrm>
                <a:off x="779369" y="3180524"/>
                <a:ext cx="3767678" cy="837572"/>
              </a:xfrm>
              <a:prstGeom prst="rect">
                <a:avLst/>
              </a:prstGeom>
            </p:spPr>
          </p:pic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3408F60-E125-AD4E-94D9-010FB32882B5}"/>
                </a:ext>
              </a:extLst>
            </p:cNvPr>
            <p:cNvSpPr/>
            <p:nvPr/>
          </p:nvSpPr>
          <p:spPr>
            <a:xfrm>
              <a:off x="779369" y="1125404"/>
              <a:ext cx="3792631" cy="289040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Google Shape;303;p52">
            <a:extLst>
              <a:ext uri="{FF2B5EF4-FFF2-40B4-BE49-F238E27FC236}">
                <a16:creationId xmlns:a16="http://schemas.microsoft.com/office/drawing/2014/main" id="{5DC38851-634C-6747-9A1D-2678FC10E939}"/>
              </a:ext>
            </a:extLst>
          </p:cNvPr>
          <p:cNvSpPr txBox="1"/>
          <p:nvPr/>
        </p:nvSpPr>
        <p:spPr>
          <a:xfrm>
            <a:off x="0" y="307456"/>
            <a:ext cx="914399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91EB"/>
              </a:buClr>
              <a:buSzPts val="4000"/>
              <a:buFont typeface="Helvetica Neue"/>
              <a:buNone/>
            </a:pPr>
            <a:r>
              <a:rPr lang="en-US" sz="4000" b="0" i="0" dirty="0">
                <a:solidFill>
                  <a:srgbClr val="0091EB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Informatics projects: flagships</a:t>
            </a:r>
            <a:endParaRPr sz="4000" b="0" i="0" dirty="0">
              <a:solidFill>
                <a:srgbClr val="0091EB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46DD3D-A973-FB44-89FD-65008D90E2BD}"/>
              </a:ext>
            </a:extLst>
          </p:cNvPr>
          <p:cNvSpPr/>
          <p:nvPr/>
        </p:nvSpPr>
        <p:spPr>
          <a:xfrm>
            <a:off x="506661" y="5062533"/>
            <a:ext cx="37593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https://www.targetvalidation.org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976054-EEDD-4F49-AB6F-621B4E0681B5}"/>
              </a:ext>
            </a:extLst>
          </p:cNvPr>
          <p:cNvSpPr/>
          <p:nvPr/>
        </p:nvSpPr>
        <p:spPr>
          <a:xfrm>
            <a:off x="4833294" y="5052375"/>
            <a:ext cx="37705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https://genetics.opentargets.org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294;p52">
            <a:extLst>
              <a:ext uri="{FF2B5EF4-FFF2-40B4-BE49-F238E27FC236}">
                <a16:creationId xmlns:a16="http://schemas.microsoft.com/office/drawing/2014/main" id="{A2B0341C-DE7E-E543-9DB8-7F05817C9152}"/>
              </a:ext>
            </a:extLst>
          </p:cNvPr>
          <p:cNvSpPr/>
          <p:nvPr/>
        </p:nvSpPr>
        <p:spPr>
          <a:xfrm>
            <a:off x="1030473" y="5603360"/>
            <a:ext cx="2741320" cy="37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7F7F7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This webinar</a:t>
            </a:r>
            <a:endParaRPr sz="2200" dirty="0">
              <a:solidFill>
                <a:srgbClr val="7F7F7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3715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theme/theme1.xml><?xml version="1.0" encoding="utf-8"?>
<a:theme xmlns:a="http://schemas.openxmlformats.org/drawingml/2006/main" name="CTTV_key_messages_slides-1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16211</TotalTime>
  <Words>1204</Words>
  <Application>Microsoft Macintosh PowerPoint</Application>
  <PresentationFormat>On-screen Show (4:3)</PresentationFormat>
  <Paragraphs>293</Paragraphs>
  <Slides>46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Helvetica Neue</vt:lpstr>
      <vt:lpstr>Gill Sans</vt:lpstr>
      <vt:lpstr>Times</vt:lpstr>
      <vt:lpstr>Calibri</vt:lpstr>
      <vt:lpstr>CTTV_key_messages_slides-1</vt:lpstr>
      <vt:lpstr>Open Targets: integrating genetics genomics and drug information for translational research and drug discovery </vt:lpstr>
      <vt:lpstr>PowerPoint Presentation</vt:lpstr>
      <vt:lpstr>PowerPoint Presentation</vt:lpstr>
      <vt:lpstr>PowerPoint Presentation</vt:lpstr>
      <vt:lpstr>PowerPoint Presentation</vt:lpstr>
      <vt:lpstr>Open Targets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Targets Platform and Genetics, web resources for drug discovery</dc:title>
  <dc:subject/>
  <dc:creator>Dr Denise Carvalho-Silva</dc:creator>
  <cp:keywords/>
  <dc:description/>
  <cp:lastModifiedBy>Denise Carvalho-Silva</cp:lastModifiedBy>
  <cp:revision>155</cp:revision>
  <dcterms:modified xsi:type="dcterms:W3CDTF">2020-07-29T14:36:11Z</dcterms:modified>
  <cp:category/>
</cp:coreProperties>
</file>